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theme/themeOverride3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5.xml" ContentType="application/vnd.openxmlformats-officedocument.themeOverride+xml"/>
  <Override PartName="/ppt/charts/chart23.xml" ContentType="application/vnd.openxmlformats-officedocument.drawingml.chart+xml"/>
  <Override PartName="/ppt/theme/themeOverride6.xml" ContentType="application/vnd.openxmlformats-officedocument.themeOverride+xml"/>
  <Override PartName="/ppt/charts/chart24.xml" ContentType="application/vnd.openxmlformats-officedocument.drawingml.chart+xml"/>
  <Override PartName="/ppt/theme/themeOverride7.xml" ContentType="application/vnd.openxmlformats-officedocument.themeOverride+xml"/>
  <Override PartName="/ppt/charts/chart25.xml" ContentType="application/vnd.openxmlformats-officedocument.drawingml.chart+xml"/>
  <Override PartName="/ppt/theme/themeOverride8.xml" ContentType="application/vnd.openxmlformats-officedocument.themeOverride+xml"/>
  <Override PartName="/ppt/charts/chart26.xml" ContentType="application/vnd.openxmlformats-officedocument.drawingml.chart+xml"/>
  <Override PartName="/ppt/theme/themeOverride9.xml" ContentType="application/vnd.openxmlformats-officedocument.themeOverride+xml"/>
  <Override PartName="/ppt/charts/chart27.xml" ContentType="application/vnd.openxmlformats-officedocument.drawingml.chart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charts/chart28.xml" ContentType="application/vnd.openxmlformats-officedocument.drawingml.chart+xml"/>
  <Override PartName="/ppt/theme/themeOverride11.xml" ContentType="application/vnd.openxmlformats-officedocument.themeOverride+xml"/>
  <Override PartName="/ppt/charts/chart29.xml" ContentType="application/vnd.openxmlformats-officedocument.drawingml.chart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theme/themeOverride13.xml" ContentType="application/vnd.openxmlformats-officedocument.themeOverr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20" r:id="rId3"/>
    <p:sldId id="300" r:id="rId4"/>
    <p:sldId id="301" r:id="rId5"/>
    <p:sldId id="302" r:id="rId6"/>
    <p:sldId id="318" r:id="rId7"/>
    <p:sldId id="303" r:id="rId8"/>
    <p:sldId id="304" r:id="rId9"/>
    <p:sldId id="323" r:id="rId10"/>
    <p:sldId id="322" r:id="rId11"/>
    <p:sldId id="307" r:id="rId12"/>
    <p:sldId id="321" r:id="rId13"/>
    <p:sldId id="310" r:id="rId14"/>
    <p:sldId id="311" r:id="rId15"/>
    <p:sldId id="312" r:id="rId16"/>
    <p:sldId id="313" r:id="rId17"/>
    <p:sldId id="314" r:id="rId18"/>
    <p:sldId id="325" r:id="rId19"/>
    <p:sldId id="326" r:id="rId20"/>
    <p:sldId id="315" r:id="rId21"/>
    <p:sldId id="317" r:id="rId22"/>
    <p:sldId id="294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D4A"/>
    <a:srgbClr val="7A34AE"/>
    <a:srgbClr val="843F06"/>
    <a:srgbClr val="946D0A"/>
    <a:srgbClr val="458A00"/>
    <a:srgbClr val="CCFF33"/>
    <a:srgbClr val="FFFF00"/>
    <a:srgbClr val="D89E0E"/>
    <a:srgbClr val="6666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3310" autoAdjust="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5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6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8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9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0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1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1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13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245014499637817E-2"/>
          <c:y val="2.7324819933935353E-2"/>
          <c:w val="0.96550997100072433"/>
          <c:h val="0.74655007033647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3"/>
              <c:layout>
                <c:manualLayout>
                  <c:x val="-1.2541828727009322E-2"/>
                  <c:y val="-9.9362981577946746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1167 тыс.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Сельскохозяйственные
организации</c:v>
                </c:pt>
                <c:pt idx="1">
                  <c:v>Крестьянские
(фермерские)
хозяйства</c:v>
                </c:pt>
                <c:pt idx="2">
                  <c:v>Индивидуальные
предприниматели</c:v>
                </c:pt>
                <c:pt idx="3">
                  <c:v>Личные подсобные
и другие
индивидуальные
хозяйства граждан</c:v>
                </c:pt>
                <c:pt idx="4">
                  <c:v>Некоммерческие 
объединения
граждан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2335</c:v>
                </c:pt>
                <c:pt idx="1">
                  <c:v>17222</c:v>
                </c:pt>
                <c:pt idx="2">
                  <c:v>1111</c:v>
                </c:pt>
                <c:pt idx="3">
                  <c:v>58350</c:v>
                </c:pt>
                <c:pt idx="4">
                  <c:v>1898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3"/>
              <c:layout>
                <c:manualLayout>
                  <c:x val="1.7245014499637817E-2"/>
                  <c:y val="4.9681490788973373E-3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1149 тыс.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Сельскохозяйственные
организации</c:v>
                </c:pt>
                <c:pt idx="1">
                  <c:v>Крестьянские
(фермерские)
хозяйства</c:v>
                </c:pt>
                <c:pt idx="2">
                  <c:v>Индивидуальные
предприниматели</c:v>
                </c:pt>
                <c:pt idx="3">
                  <c:v>Личные подсобные
и другие
индивидуальные
хозяйства граждан</c:v>
                </c:pt>
                <c:pt idx="4">
                  <c:v>Некоммерческие 
объединения
граждан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1805</c:v>
                </c:pt>
                <c:pt idx="1">
                  <c:v>10054</c:v>
                </c:pt>
                <c:pt idx="2">
                  <c:v>4070</c:v>
                </c:pt>
                <c:pt idx="3">
                  <c:v>57450</c:v>
                </c:pt>
                <c:pt idx="4">
                  <c:v>1388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26112"/>
        <c:axId val="5632000"/>
      </c:barChart>
      <c:catAx>
        <c:axId val="562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632000"/>
        <c:crosses val="autoZero"/>
        <c:auto val="1"/>
        <c:lblAlgn val="ctr"/>
        <c:lblOffset val="1000"/>
        <c:noMultiLvlLbl val="0"/>
      </c:catAx>
      <c:valAx>
        <c:axId val="56320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2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245014499637817E-2"/>
          <c:y val="2.7324819933935353E-2"/>
          <c:w val="0.96550997100072433"/>
          <c:h val="0.74655007033647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843F0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7.0547716920342264E-3"/>
                  <c:y val="2.1512761208350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36929230085223E-3"/>
                  <c:y val="7.49580012995189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636929230085547E-3"/>
                  <c:y val="7.49580012995189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Зерновые и зернобобовые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  <c:pt idx="3">
                  <c:v>Овощные и бахчевые культуры</c:v>
                </c:pt>
                <c:pt idx="4">
                  <c:v> Кормовые культуры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1986.5</c:v>
                </c:pt>
                <c:pt idx="1">
                  <c:v>909.1</c:v>
                </c:pt>
                <c:pt idx="2">
                  <c:v>54.1</c:v>
                </c:pt>
                <c:pt idx="3">
                  <c:v>62.3</c:v>
                </c:pt>
                <c:pt idx="4">
                  <c:v>552.6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843F06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5.2910787690256637E-3"/>
                  <c:y val="4.8235381253934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1536E-3"/>
                  <c:y val="1.01680621345103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547716920340894E-3"/>
                  <c:y val="4.8235381253934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Зерновые и зернобобовые культуры</c:v>
                </c:pt>
                <c:pt idx="1">
                  <c:v>Технические культуры</c:v>
                </c:pt>
                <c:pt idx="2">
                  <c:v>Картофель</c:v>
                </c:pt>
                <c:pt idx="3">
                  <c:v>Овощные и бахчевые культуры</c:v>
                </c:pt>
                <c:pt idx="4">
                  <c:v> Кормовые культуры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2482.8000000000002</c:v>
                </c:pt>
                <c:pt idx="1">
                  <c:v>799.6</c:v>
                </c:pt>
                <c:pt idx="2">
                  <c:v>30.9</c:v>
                </c:pt>
                <c:pt idx="3">
                  <c:v>59.7</c:v>
                </c:pt>
                <c:pt idx="4">
                  <c:v>297.8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994880"/>
        <c:axId val="167996416"/>
      </c:barChart>
      <c:catAx>
        <c:axId val="16799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7996416"/>
        <c:crosses val="autoZero"/>
        <c:auto val="1"/>
        <c:lblAlgn val="ctr"/>
        <c:lblOffset val="1000"/>
        <c:noMultiLvlLbl val="0"/>
      </c:catAx>
      <c:valAx>
        <c:axId val="167996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994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9.4629084967320254E-2"/>
          <c:w val="1"/>
          <c:h val="0.905371010965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504D">
                  <a:lumMod val="40000"/>
                  <a:lumOff val="60000"/>
                </a:srgbClr>
              </a:solidFill>
            </c:spPr>
          </c:dPt>
          <c:dLbls>
            <c:spPr>
              <a:ln>
                <a:solidFill>
                  <a:sysClr val="window" lastClr="FFFFFF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52.5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96B69"/>
              </a:solidFill>
            </c:spPr>
          </c:dPt>
          <c:dLbls>
            <c:spPr>
              <a:ln>
                <a:solidFill>
                  <a:sysClr val="window" lastClr="FFFFFF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39.9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6644352"/>
        <c:axId val="166650240"/>
      </c:barChart>
      <c:catAx>
        <c:axId val="166644352"/>
        <c:scaling>
          <c:orientation val="minMax"/>
        </c:scaling>
        <c:delete val="1"/>
        <c:axPos val="b"/>
        <c:majorTickMark val="out"/>
        <c:minorTickMark val="none"/>
        <c:tickLblPos val="none"/>
        <c:crossAx val="166650240"/>
        <c:crosses val="autoZero"/>
        <c:auto val="1"/>
        <c:lblAlgn val="ctr"/>
        <c:lblOffset val="100"/>
        <c:noMultiLvlLbl val="0"/>
      </c:catAx>
      <c:valAx>
        <c:axId val="166650240"/>
        <c:scaling>
          <c:orientation val="minMax"/>
          <c:max val="6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6664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9.4629166666667694E-2"/>
          <c:w val="1"/>
          <c:h val="0.9053710109652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Lbls>
            <c:spPr>
              <a:solidFill>
                <a:sysClr val="window" lastClr="FFFFFF">
                  <a:alpha val="70000"/>
                </a:sysClr>
              </a:solidFill>
              <a:ln>
                <a:solidFill>
                  <a:sysClr val="window" lastClr="FFFFFF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27AAE"/>
            </a:solidFill>
          </c:spPr>
          <c:invertIfNegative val="0"/>
          <c:dLbls>
            <c:spPr>
              <a:solidFill>
                <a:sysClr val="window" lastClr="FFFFFF">
                  <a:alpha val="70000"/>
                </a:sysClr>
              </a:solidFill>
              <a:ln>
                <a:solidFill>
                  <a:sysClr val="window" lastClr="FFFFFF"/>
                </a:solidFill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7958016"/>
        <c:axId val="167959552"/>
      </c:barChart>
      <c:catAx>
        <c:axId val="167958016"/>
        <c:scaling>
          <c:orientation val="minMax"/>
        </c:scaling>
        <c:delete val="1"/>
        <c:axPos val="b"/>
        <c:majorTickMark val="out"/>
        <c:minorTickMark val="none"/>
        <c:tickLblPos val="none"/>
        <c:crossAx val="167959552"/>
        <c:crosses val="autoZero"/>
        <c:auto val="1"/>
        <c:lblAlgn val="ctr"/>
        <c:lblOffset val="100"/>
        <c:noMultiLvlLbl val="0"/>
      </c:catAx>
      <c:valAx>
        <c:axId val="167959552"/>
        <c:scaling>
          <c:orientation val="minMax"/>
          <c:max val="60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167958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4736243202992E-2"/>
          <c:y val="8.5268129222327252E-2"/>
          <c:w val="0.87699742474573061"/>
          <c:h val="0.68788535297956177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6"/>
            <c:spPr>
              <a:ln w="6350">
                <a:headEnd type="oval"/>
                <a:tailEnd type="stealth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6350"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 w="6350"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xVal>
            <c:numRef>
              <c:f>Лист1!$A$2:$A$3</c:f>
              <c:numCache>
                <c:formatCode>General</c:formatCode>
                <c:ptCount val="2"/>
                <c:pt idx="0">
                  <c:v>0.4</c:v>
                </c:pt>
                <c:pt idx="1">
                  <c:v>1.1000000000000001</c:v>
                </c:pt>
              </c:numCache>
            </c:num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-24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918016"/>
        <c:axId val="168919808"/>
      </c:scatterChart>
      <c:valAx>
        <c:axId val="16891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accent2">
                <a:lumMod val="75000"/>
              </a:schemeClr>
            </a:solidFill>
            <a:prstDash val="dash"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68919808"/>
        <c:crosses val="autoZero"/>
        <c:crossBetween val="midCat"/>
      </c:valAx>
      <c:valAx>
        <c:axId val="168919808"/>
        <c:scaling>
          <c:orientation val="minMax"/>
          <c:min val="-25"/>
        </c:scaling>
        <c:delete val="1"/>
        <c:axPos val="l"/>
        <c:numFmt formatCode="General" sourceLinked="1"/>
        <c:majorTickMark val="out"/>
        <c:minorTickMark val="none"/>
        <c:tickLblPos val="none"/>
        <c:crossAx val="168918016"/>
        <c:crosses val="autoZero"/>
        <c:crossBetween val="midCat"/>
      </c:valAx>
      <c:spPr>
        <a:solidFill>
          <a:prstClr val="white">
            <a:alpha val="60000"/>
          </a:prst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94736243202992E-2"/>
          <c:y val="8.5268129222327252E-2"/>
          <c:w val="0.87699742474573061"/>
          <c:h val="0.6878853529795618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circle"/>
            <c:size val="6"/>
            <c:spPr>
              <a:ln w="6350">
                <a:headEnd type="oval"/>
                <a:tailEnd type="stealth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 w="6350"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 w="6350"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xVal>
            <c:numRef>
              <c:f>Лист1!$A$2:$A$3</c:f>
              <c:numCache>
                <c:formatCode>General</c:formatCode>
                <c:ptCount val="2"/>
                <c:pt idx="0">
                  <c:v>0.4</c:v>
                </c:pt>
                <c:pt idx="1">
                  <c:v>1.1000000000000001</c:v>
                </c:pt>
              </c:numCache>
            </c:num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-10.3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45216"/>
        <c:axId val="170346752"/>
      </c:scatterChart>
      <c:valAx>
        <c:axId val="1703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accent2">
                <a:lumMod val="75000"/>
              </a:schemeClr>
            </a:solidFill>
            <a:prstDash val="dash"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70346752"/>
        <c:crosses val="autoZero"/>
        <c:crossBetween val="midCat"/>
      </c:valAx>
      <c:valAx>
        <c:axId val="170346752"/>
        <c:scaling>
          <c:orientation val="minMax"/>
          <c:min val="-25"/>
        </c:scaling>
        <c:delete val="1"/>
        <c:axPos val="l"/>
        <c:numFmt formatCode="General" sourceLinked="1"/>
        <c:majorTickMark val="out"/>
        <c:minorTickMark val="none"/>
        <c:tickLblPos val="none"/>
        <c:crossAx val="170345216"/>
        <c:crosses val="autoZero"/>
        <c:crossBetween val="midCat"/>
      </c:valAx>
      <c:spPr>
        <a:solidFill>
          <a:prstClr val="white">
            <a:alpha val="60000"/>
          </a:prst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84866219179769E-2"/>
          <c:y val="8.4375000000000006E-2"/>
          <c:w val="0.90901513378082022"/>
          <c:h val="0.699401082677165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0.165988435039370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3.2440450380734663E-3"/>
                  <c:y val="-5.92987204724409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2440450380734663E-3"/>
                  <c:y val="3.86171259842519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2016</c:v>
                </c:pt>
                <c:pt idx="2">
                  <c:v>2006</c:v>
                </c:pt>
                <c:pt idx="3">
                  <c:v>2016</c:v>
                </c:pt>
                <c:pt idx="4">
                  <c:v>2006</c:v>
                </c:pt>
                <c:pt idx="5">
                  <c:v>2016</c:v>
                </c:pt>
                <c:pt idx="6">
                  <c:v>2006</c:v>
                </c:pt>
                <c:pt idx="7">
                  <c:v>2016</c:v>
                </c:pt>
                <c:pt idx="8">
                  <c:v>2006</c:v>
                </c:pt>
                <c:pt idx="9">
                  <c:v>2016</c:v>
                </c:pt>
                <c:pt idx="10">
                  <c:v>2006</c:v>
                </c:pt>
                <c:pt idx="11">
                  <c:v>2016</c:v>
                </c:pt>
                <c:pt idx="12">
                  <c:v>2006</c:v>
                </c:pt>
                <c:pt idx="13">
                  <c:v>2016</c:v>
                </c:pt>
              </c:numCache>
            </c:numRef>
          </c:cat>
          <c:val>
            <c:numRef>
              <c:f>Лист1!$B$2:$B$15</c:f>
              <c:numCache>
                <c:formatCode>0.0</c:formatCode>
                <c:ptCount val="14"/>
                <c:pt idx="0">
                  <c:v>80.3</c:v>
                </c:pt>
                <c:pt idx="1">
                  <c:v>80.7</c:v>
                </c:pt>
                <c:pt idx="2">
                  <c:v>60.2</c:v>
                </c:pt>
                <c:pt idx="3">
                  <c:v>49.7</c:v>
                </c:pt>
                <c:pt idx="4">
                  <c:v>55.5</c:v>
                </c:pt>
                <c:pt idx="5">
                  <c:v>55.3</c:v>
                </c:pt>
                <c:pt idx="6">
                  <c:v>27.7</c:v>
                </c:pt>
                <c:pt idx="7">
                  <c:v>23.7</c:v>
                </c:pt>
                <c:pt idx="8">
                  <c:v>21.7</c:v>
                </c:pt>
                <c:pt idx="9">
                  <c:v>17.2</c:v>
                </c:pt>
                <c:pt idx="10">
                  <c:v>4.5999999999999996</c:v>
                </c:pt>
                <c:pt idx="11">
                  <c:v>1.8</c:v>
                </c:pt>
                <c:pt idx="12">
                  <c:v>96.5</c:v>
                </c:pt>
                <c:pt idx="13">
                  <c:v>90.5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2440450380734516E-3"/>
                  <c:y val="5.66240157480314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40450380734663E-3"/>
                  <c:y val="9.549212598425196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59178149606299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220225190367926E-3"/>
                  <c:y val="-3.33614665354330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1101125951836654E-3"/>
                  <c:y val="-2.8065452755905513E-2"/>
                </c:manualLayout>
              </c:layout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220225190367332E-3"/>
                  <c:y val="-3.2261811023622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2440450380734663E-3"/>
                  <c:y val="-3.81843011811023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4.63973917322834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6220225190367332E-3"/>
                  <c:y val="-4.2736466535433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3.53868110236220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2.9181348425196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7842247709404183E-2"/>
                  <c:y val="-4.8214320866141733E-2"/>
                </c:manualLayout>
              </c:layout>
              <c:spPr>
                <a:ln w="19050">
                  <a:solidFill>
                    <a:schemeClr val="accent6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1894694397744679E-16"/>
                  <c:y val="9.34547244094488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2016</c:v>
                </c:pt>
                <c:pt idx="2">
                  <c:v>2006</c:v>
                </c:pt>
                <c:pt idx="3">
                  <c:v>2016</c:v>
                </c:pt>
                <c:pt idx="4">
                  <c:v>2006</c:v>
                </c:pt>
                <c:pt idx="5">
                  <c:v>2016</c:v>
                </c:pt>
                <c:pt idx="6">
                  <c:v>2006</c:v>
                </c:pt>
                <c:pt idx="7">
                  <c:v>2016</c:v>
                </c:pt>
                <c:pt idx="8">
                  <c:v>2006</c:v>
                </c:pt>
                <c:pt idx="9">
                  <c:v>2016</c:v>
                </c:pt>
                <c:pt idx="10">
                  <c:v>2006</c:v>
                </c:pt>
                <c:pt idx="11">
                  <c:v>2016</c:v>
                </c:pt>
                <c:pt idx="12">
                  <c:v>2006</c:v>
                </c:pt>
                <c:pt idx="13">
                  <c:v>2016</c:v>
                </c:pt>
              </c:numCache>
            </c:numRef>
          </c:cat>
          <c:val>
            <c:numRef>
              <c:f>Лист1!$C$2:$C$15</c:f>
              <c:numCache>
                <c:formatCode>0.0</c:formatCode>
                <c:ptCount val="14"/>
                <c:pt idx="0">
                  <c:v>5.2</c:v>
                </c:pt>
                <c:pt idx="1">
                  <c:v>6.5</c:v>
                </c:pt>
                <c:pt idx="2">
                  <c:v>5.5</c:v>
                </c:pt>
                <c:pt idx="3">
                  <c:v>17.3</c:v>
                </c:pt>
                <c:pt idx="4">
                  <c:v>2.9</c:v>
                </c:pt>
                <c:pt idx="5">
                  <c:v>4.5</c:v>
                </c:pt>
                <c:pt idx="6">
                  <c:v>2.2999999999999998</c:v>
                </c:pt>
                <c:pt idx="7">
                  <c:v>3.1</c:v>
                </c:pt>
                <c:pt idx="10">
                  <c:v>2.2999999999999998</c:v>
                </c:pt>
                <c:pt idx="11">
                  <c:v>4.0999999999999996</c:v>
                </c:pt>
                <c:pt idx="12">
                  <c:v>1.5</c:v>
                </c:pt>
                <c:pt idx="13">
                  <c:v>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1.6220225190367926E-3"/>
                  <c:y val="-0.11659227362204724"/>
                </c:manualLayout>
              </c:layout>
              <c:spPr>
                <a:ln w="19050">
                  <a:noFill/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7842247709403947E-2"/>
                  <c:y val="-3.746259842519685E-2"/>
                </c:manualLayout>
              </c:layout>
              <c:spPr>
                <a:ln w="19050">
                  <a:solidFill>
                    <a:schemeClr val="accent3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1894694397744679E-16"/>
                  <c:y val="5.87057086614173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Лист1!$A$2:$A$15</c:f>
              <c:numCache>
                <c:formatCode>General</c:formatCode>
                <c:ptCount val="14"/>
                <c:pt idx="0">
                  <c:v>2006</c:v>
                </c:pt>
                <c:pt idx="1">
                  <c:v>2016</c:v>
                </c:pt>
                <c:pt idx="2">
                  <c:v>2006</c:v>
                </c:pt>
                <c:pt idx="3">
                  <c:v>2016</c:v>
                </c:pt>
                <c:pt idx="4">
                  <c:v>2006</c:v>
                </c:pt>
                <c:pt idx="5">
                  <c:v>2016</c:v>
                </c:pt>
                <c:pt idx="6">
                  <c:v>2006</c:v>
                </c:pt>
                <c:pt idx="7">
                  <c:v>2016</c:v>
                </c:pt>
                <c:pt idx="8">
                  <c:v>2006</c:v>
                </c:pt>
                <c:pt idx="9">
                  <c:v>2016</c:v>
                </c:pt>
                <c:pt idx="10">
                  <c:v>2006</c:v>
                </c:pt>
                <c:pt idx="11">
                  <c:v>2016</c:v>
                </c:pt>
                <c:pt idx="12">
                  <c:v>2006</c:v>
                </c:pt>
                <c:pt idx="13">
                  <c:v>2016</c:v>
                </c:pt>
              </c:numCache>
            </c:numRef>
          </c:cat>
          <c:val>
            <c:numRef>
              <c:f>Лист1!$D$2:$D$15</c:f>
              <c:numCache>
                <c:formatCode>0.0</c:formatCode>
                <c:ptCount val="14"/>
                <c:pt idx="0">
                  <c:v>14.5</c:v>
                </c:pt>
                <c:pt idx="1">
                  <c:v>12.8</c:v>
                </c:pt>
                <c:pt idx="2">
                  <c:v>34.299999999999997</c:v>
                </c:pt>
                <c:pt idx="3">
                  <c:v>33</c:v>
                </c:pt>
                <c:pt idx="4">
                  <c:v>41.7</c:v>
                </c:pt>
                <c:pt idx="5">
                  <c:v>40.200000000000003</c:v>
                </c:pt>
                <c:pt idx="6">
                  <c:v>70</c:v>
                </c:pt>
                <c:pt idx="7">
                  <c:v>73.2</c:v>
                </c:pt>
                <c:pt idx="8">
                  <c:v>78.3</c:v>
                </c:pt>
                <c:pt idx="9">
                  <c:v>82.8</c:v>
                </c:pt>
                <c:pt idx="10">
                  <c:v>93.1</c:v>
                </c:pt>
                <c:pt idx="11">
                  <c:v>94.1</c:v>
                </c:pt>
                <c:pt idx="12">
                  <c:v>2</c:v>
                </c:pt>
                <c:pt idx="13">
                  <c:v>4.8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174610688"/>
        <c:axId val="174649344"/>
      </c:barChart>
      <c:catAx>
        <c:axId val="17461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4649344"/>
        <c:crosses val="autoZero"/>
        <c:auto val="1"/>
        <c:lblAlgn val="ctr"/>
        <c:lblOffset val="100"/>
        <c:noMultiLvlLbl val="0"/>
      </c:catAx>
      <c:valAx>
        <c:axId val="174649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461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14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946D0A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8.9147452883485759E-2"/>
                  <c:y val="3.4764928079886549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C00000"/>
                        </a:solidFill>
                      </a:rPr>
                      <a:t>Ягодники;</a:t>
                    </a:r>
                    <a:r>
                      <a:rPr lang="ru-RU" dirty="0"/>
                      <a:t> </a:t>
                    </a:r>
                    <a:endParaRPr lang="ru-RU" dirty="0" smtClean="0"/>
                  </a:p>
                  <a:p>
                    <a:r>
                      <a:rPr lang="ru-RU" sz="1000" dirty="0" smtClean="0"/>
                      <a:t>2016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-10,7</a:t>
                    </a:r>
                  </a:p>
                  <a:p>
                    <a:r>
                      <a:rPr lang="ru-RU" sz="1000" dirty="0" smtClean="0"/>
                      <a:t>(2006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-10,4)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732848832399237"/>
                  <c:y val="0.1100931595835756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Цитрусовые;</a:t>
                    </a:r>
                    <a:r>
                      <a:rPr lang="ru-RU" dirty="0">
                        <a:solidFill>
                          <a:srgbClr val="CCFF33"/>
                        </a:solidFill>
                      </a:rPr>
                      <a:t> </a:t>
                    </a:r>
                    <a:endParaRPr lang="ru-RU" dirty="0" smtClean="0">
                      <a:solidFill>
                        <a:srgbClr val="CCFF33"/>
                      </a:solidFill>
                    </a:endParaRPr>
                  </a:p>
                  <a:p>
                    <a:r>
                      <a:rPr lang="ru-RU" sz="1000" dirty="0" smtClean="0"/>
                      <a:t>2016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- 0,1</a:t>
                    </a:r>
                  </a:p>
                  <a:p>
                    <a:r>
                      <a:rPr lang="ru-RU" sz="1000" dirty="0" smtClean="0"/>
                      <a:t>(2006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- 0,1)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287013026921358E-2"/>
                  <c:y val="0.11076792121136868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458A00"/>
                        </a:solidFill>
                      </a:rPr>
                      <a:t>Субтропические;</a:t>
                    </a:r>
                    <a:r>
                      <a:rPr lang="ru-RU" dirty="0"/>
                      <a:t> </a:t>
                    </a:r>
                    <a:r>
                      <a:rPr lang="ru-RU" sz="1000" dirty="0" smtClean="0"/>
                      <a:t>2016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-1,7</a:t>
                    </a:r>
                  </a:p>
                  <a:p>
                    <a:r>
                      <a:rPr lang="ru-RU" sz="1000" dirty="0" smtClean="0"/>
                      <a:t>(2006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-2,4)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508982453486245E-2"/>
                  <c:y val="5.7305996501478051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946D0A"/>
                        </a:solidFill>
                      </a:rPr>
                      <a:t>Орехоплодные;</a:t>
                    </a:r>
                    <a:r>
                      <a:rPr lang="ru-RU" dirty="0"/>
                      <a:t> </a:t>
                    </a:r>
                    <a:r>
                      <a:rPr lang="ru-RU" sz="1000" dirty="0" smtClean="0"/>
                      <a:t>2016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- 8,4</a:t>
                    </a:r>
                  </a:p>
                  <a:p>
                    <a:r>
                      <a:rPr lang="ru-RU" sz="1000" dirty="0" smtClean="0"/>
                      <a:t>(2006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- 8,3)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234152470056517E-2"/>
                  <c:y val="-0.331036202949127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D89E0E"/>
                        </a:solidFill>
                      </a:rPr>
                      <a:t>Косточковые</a:t>
                    </a:r>
                    <a:r>
                      <a:rPr lang="ru-RU" dirty="0"/>
                      <a:t>; </a:t>
                    </a:r>
                    <a:endParaRPr lang="ru-RU" dirty="0" smtClean="0"/>
                  </a:p>
                  <a:p>
                    <a:r>
                      <a:rPr lang="ru-RU" sz="1000" dirty="0" smtClean="0"/>
                      <a:t>2016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- 27,0</a:t>
                    </a:r>
                  </a:p>
                  <a:p>
                    <a:r>
                      <a:rPr lang="ru-RU" sz="1000" dirty="0" smtClean="0"/>
                      <a:t>(2006 - 23,9)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482614224896996E-2"/>
                  <c:y val="-6.5576591707675186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Семечковые; </a:t>
                    </a:r>
                    <a:endParaRPr lang="ru-RU" dirty="0" smtClean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  <a:p>
                    <a:r>
                      <a:rPr lang="ru-RU" sz="1000" dirty="0" smtClean="0"/>
                      <a:t>2016</a:t>
                    </a:r>
                    <a:r>
                      <a:rPr lang="ru-RU" sz="1000" baseline="0" dirty="0" smtClean="0"/>
                      <a:t> </a:t>
                    </a:r>
                    <a:r>
                      <a:rPr lang="ru-RU" sz="1000" dirty="0" smtClean="0"/>
                      <a:t>- 52,2</a:t>
                    </a:r>
                  </a:p>
                  <a:p>
                    <a:r>
                      <a:rPr lang="ru-RU" sz="1000" dirty="0" smtClean="0"/>
                      <a:t>(2006 - 55,0)</a:t>
                    </a:r>
                    <a:endParaRPr lang="ru-RU" sz="10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Лист1!$A$1:$F$1</c:f>
              <c:strCache>
                <c:ptCount val="6"/>
                <c:pt idx="0">
                  <c:v>Ягодники</c:v>
                </c:pt>
                <c:pt idx="1">
                  <c:v>Цитрусовые</c:v>
                </c:pt>
                <c:pt idx="2">
                  <c:v>Субтропические</c:v>
                </c:pt>
                <c:pt idx="3">
                  <c:v>Орехоплодные</c:v>
                </c:pt>
                <c:pt idx="4">
                  <c:v>Косточковые</c:v>
                </c:pt>
                <c:pt idx="5">
                  <c:v>Семечковые</c:v>
                </c:pt>
              </c:strCache>
            </c:strRef>
          </c:cat>
          <c:val>
            <c:numRef>
              <c:f>Лист1!$A$2:$F$2</c:f>
              <c:numCache>
                <c:formatCode>0.0</c:formatCode>
                <c:ptCount val="6"/>
                <c:pt idx="0">
                  <c:v>10.7</c:v>
                </c:pt>
                <c:pt idx="1">
                  <c:v>0.1</c:v>
                </c:pt>
                <c:pt idx="2">
                  <c:v>1.7</c:v>
                </c:pt>
                <c:pt idx="3">
                  <c:v>8.4</c:v>
                </c:pt>
                <c:pt idx="4">
                  <c:v>27</c:v>
                </c:pt>
                <c:pt idx="5">
                  <c:v>52.2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70495701693568E-17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67993333466825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703980000400193E-3"/>
                  <c:y val="-9.3750000000000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Крупный рогатый скот</c:v>
                </c:pt>
                <c:pt idx="1">
                  <c:v>из КРС: коровы</c:v>
                </c:pt>
                <c:pt idx="2">
                  <c:v>из КРС: мясной КРС</c:v>
                </c:pt>
                <c:pt idx="3">
                  <c:v>Свиньи</c:v>
                </c:pt>
                <c:pt idx="4">
                  <c:v>Овцы</c:v>
                </c:pt>
                <c:pt idx="5">
                  <c:v>Козы</c:v>
                </c:pt>
                <c:pt idx="6">
                  <c:v>Кролики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709.1</c:v>
                </c:pt>
                <c:pt idx="1">
                  <c:v>274.8</c:v>
                </c:pt>
                <c:pt idx="2">
                  <c:v>7.4</c:v>
                </c:pt>
                <c:pt idx="3">
                  <c:v>1564.8</c:v>
                </c:pt>
                <c:pt idx="4">
                  <c:v>96.4</c:v>
                </c:pt>
                <c:pt idx="5">
                  <c:v>73.3</c:v>
                </c:pt>
                <c:pt idx="6">
                  <c:v>577.1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124792666813195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81592000159848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783996666733327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51990000199808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3407960000799241E-3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011194000119886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795190666853155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Крупный рогатый скот</c:v>
                </c:pt>
                <c:pt idx="1">
                  <c:v>из КРС: коровы</c:v>
                </c:pt>
                <c:pt idx="2">
                  <c:v>из КРС: мясной КРС</c:v>
                </c:pt>
                <c:pt idx="3">
                  <c:v>Свиньи</c:v>
                </c:pt>
                <c:pt idx="4">
                  <c:v>Овцы</c:v>
                </c:pt>
                <c:pt idx="5">
                  <c:v>Козы</c:v>
                </c:pt>
                <c:pt idx="6">
                  <c:v>Кролики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532.1</c:v>
                </c:pt>
                <c:pt idx="1">
                  <c:v>212.2</c:v>
                </c:pt>
                <c:pt idx="2">
                  <c:v>52.9</c:v>
                </c:pt>
                <c:pt idx="3">
                  <c:v>456.3</c:v>
                </c:pt>
                <c:pt idx="4">
                  <c:v>174.8</c:v>
                </c:pt>
                <c:pt idx="5">
                  <c:v>50.3</c:v>
                </c:pt>
                <c:pt idx="6">
                  <c:v>438.8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5015424"/>
        <c:axId val="175016960"/>
        <c:axId val="0"/>
      </c:bar3DChart>
      <c:catAx>
        <c:axId val="17501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75016960"/>
        <c:crosses val="autoZero"/>
        <c:auto val="1"/>
        <c:lblAlgn val="ctr"/>
        <c:lblOffset val="100"/>
        <c:noMultiLvlLbl val="0"/>
      </c:catAx>
      <c:valAx>
        <c:axId val="175016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75015424"/>
        <c:crosses val="autoZero"/>
        <c:crossBetween val="between"/>
        <c:majorUnit val="800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gapDepth val="0"/>
        <c:shape val="cylinder"/>
        <c:axId val="175152512"/>
        <c:axId val="175158400"/>
        <c:axId val="0"/>
      </c:bar3DChart>
      <c:catAx>
        <c:axId val="175152512"/>
        <c:scaling>
          <c:orientation val="minMax"/>
        </c:scaling>
        <c:delete val="1"/>
        <c:axPos val="b"/>
        <c:majorTickMark val="out"/>
        <c:minorTickMark val="none"/>
        <c:tickLblPos val="nextTo"/>
        <c:crossAx val="175158400"/>
        <c:crosses val="autoZero"/>
        <c:auto val="1"/>
        <c:lblAlgn val="ctr"/>
        <c:lblOffset val="100"/>
        <c:noMultiLvlLbl val="0"/>
      </c:catAx>
      <c:valAx>
        <c:axId val="1751584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152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2454517249397905E-2"/>
                  <c:y val="-2.50000000000000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20 746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67993333466825E-3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67993333466541E-3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703980000400193E-3"/>
                  <c:y val="-9.37500000000000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1416396561354854E-16"/>
                  <c:y val="-1.562500000000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407960000799241E-3"/>
                  <c:y val="-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Куры</c:v>
                </c:pt>
                <c:pt idx="1">
                  <c:v>Утки</c:v>
                </c:pt>
                <c:pt idx="2">
                  <c:v>Гуси</c:v>
                </c:pt>
                <c:pt idx="3">
                  <c:v>Индейки</c:v>
                </c:pt>
                <c:pt idx="4">
                  <c:v>Перепелки</c:v>
                </c:pt>
                <c:pt idx="5">
                  <c:v>Фазаны</c:v>
                </c:pt>
                <c:pt idx="6">
                  <c:v>Цесарки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8000</c:v>
                </c:pt>
                <c:pt idx="1">
                  <c:v>4010.8</c:v>
                </c:pt>
                <c:pt idx="2">
                  <c:v>1107</c:v>
                </c:pt>
                <c:pt idx="3">
                  <c:v>194.7</c:v>
                </c:pt>
                <c:pt idx="4">
                  <c:v>120.9</c:v>
                </c:pt>
                <c:pt idx="5">
                  <c:v>0.9</c:v>
                </c:pt>
                <c:pt idx="6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806262084348367E-2"/>
                  <c:y val="-1.56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22 373,7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681592000159848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12479266681325E-2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351990000199808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011194000119886E-2"/>
                  <c:y val="-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567993333466654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1795190666853155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Куры</c:v>
                </c:pt>
                <c:pt idx="1">
                  <c:v>Утки</c:v>
                </c:pt>
                <c:pt idx="2">
                  <c:v>Гуси</c:v>
                </c:pt>
                <c:pt idx="3">
                  <c:v>Индейки</c:v>
                </c:pt>
                <c:pt idx="4">
                  <c:v>Перепелки</c:v>
                </c:pt>
                <c:pt idx="5">
                  <c:v>Фазаны</c:v>
                </c:pt>
                <c:pt idx="6">
                  <c:v>Цесарки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8200</c:v>
                </c:pt>
                <c:pt idx="1">
                  <c:v>3035.5</c:v>
                </c:pt>
                <c:pt idx="2">
                  <c:v>758.5</c:v>
                </c:pt>
                <c:pt idx="3">
                  <c:v>252.9</c:v>
                </c:pt>
                <c:pt idx="4">
                  <c:v>263</c:v>
                </c:pt>
                <c:pt idx="5">
                  <c:v>5.6</c:v>
                </c:pt>
                <c:pt idx="6">
                  <c:v>16.2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5204992"/>
        <c:axId val="175206784"/>
        <c:axId val="0"/>
      </c:bar3DChart>
      <c:catAx>
        <c:axId val="175204992"/>
        <c:scaling>
          <c:orientation val="minMax"/>
        </c:scaling>
        <c:delete val="0"/>
        <c:axPos val="b"/>
        <c:majorTickMark val="out"/>
        <c:minorTickMark val="none"/>
        <c:tickLblPos val="nextTo"/>
        <c:crossAx val="175206784"/>
        <c:crosses val="autoZero"/>
        <c:auto val="1"/>
        <c:lblAlgn val="ctr"/>
        <c:lblOffset val="100"/>
        <c:noMultiLvlLbl val="0"/>
      </c:catAx>
      <c:valAx>
        <c:axId val="1752067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5204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245014499637817E-2"/>
          <c:y val="2.7324819933935353E-2"/>
          <c:w val="0.96550997100072433"/>
          <c:h val="0.74655007033647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2335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17222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1111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541828727009322E-2"/>
                  <c:y val="-9.93629815779467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1167 тысяч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1898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Сельскохозяйственные
организации</c:v>
                </c:pt>
                <c:pt idx="1">
                  <c:v>Крестьянские
(фермерские)
хозяйства</c:v>
                </c:pt>
                <c:pt idx="2">
                  <c:v>Индивидуальные
предприниматели</c:v>
                </c:pt>
                <c:pt idx="3">
                  <c:v>Личные подсобные
и другие
индивидуальные
хозяйства граждан</c:v>
                </c:pt>
                <c:pt idx="4">
                  <c:v>Некоммерческие 
объединения
граждан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11675</c:v>
                </c:pt>
                <c:pt idx="1">
                  <c:v>43055</c:v>
                </c:pt>
                <c:pt idx="2">
                  <c:v>5555</c:v>
                </c:pt>
                <c:pt idx="3">
                  <c:v>58350</c:v>
                </c:pt>
                <c:pt idx="4">
                  <c:v>9490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4.96814907889732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71974162495246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97441025071289E-3"/>
                  <c:y val="4.471334171007602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686002481205793E-2"/>
                  <c:y val="-2.2356670855038015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ru-RU" sz="1200" dirty="0" smtClean="0"/>
                      <a:t>1149 тысяч</a:t>
                    </a:r>
                    <a:endParaRPr lang="en-US" sz="12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696283746251494E-3"/>
                  <c:y val="5.96177889467681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Сельскохозяйственные
организации</c:v>
                </c:pt>
                <c:pt idx="1">
                  <c:v>Крестьянские
(фермерские)
хозяйства</c:v>
                </c:pt>
                <c:pt idx="2">
                  <c:v>Индивидуальные
предприниматели</c:v>
                </c:pt>
                <c:pt idx="3">
                  <c:v>Личные подсобные
и другие
индивидуальные
хозяйства граждан</c:v>
                </c:pt>
                <c:pt idx="4">
                  <c:v>Некоммерческие 
объединения
граждан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8884.6749999999993</c:v>
                </c:pt>
                <c:pt idx="1">
                  <c:v>28588.52</c:v>
                </c:pt>
                <c:pt idx="2">
                  <c:v>3188.5699999999997</c:v>
                </c:pt>
                <c:pt idx="3">
                  <c:v>54849</c:v>
                </c:pt>
                <c:pt idx="4">
                  <c:v>9148.36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Сельскохозяйственные
организации</c:v>
                </c:pt>
                <c:pt idx="1">
                  <c:v>Крестьянские
(фермерские)
хозяйства</c:v>
                </c:pt>
                <c:pt idx="2">
                  <c:v>Индивидуальные
предприниматели</c:v>
                </c:pt>
                <c:pt idx="3">
                  <c:v>Личные подсобные
и другие
индивидуальные
хозяйства граждан</c:v>
                </c:pt>
                <c:pt idx="4">
                  <c:v>Некоммерческие 
объединения
граждан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32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Сельскохозяйственные
организации</c:v>
                </c:pt>
                <c:pt idx="1">
                  <c:v>Крестьянские
(фермерские)
хозяйства</c:v>
                </c:pt>
                <c:pt idx="2">
                  <c:v>Индивидуальные
предприниматели</c:v>
                </c:pt>
                <c:pt idx="3">
                  <c:v>Личные подсобные
и другие
индивидуальные
хозяйства граждан</c:v>
                </c:pt>
                <c:pt idx="4">
                  <c:v>Некоммерческие 
объединения
граждан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Сельскохозяйственные
организации</c:v>
                </c:pt>
                <c:pt idx="1">
                  <c:v>Крестьянские
(фермерские)
хозяйства</c:v>
                </c:pt>
                <c:pt idx="2">
                  <c:v>Индивидуальные
предприниматели</c:v>
                </c:pt>
                <c:pt idx="3">
                  <c:v>Личные подсобные
и другие
индивидуальные
хозяйства граждан</c:v>
                </c:pt>
                <c:pt idx="4">
                  <c:v>Некоммерческие 
объединения
граждан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322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1805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10054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4070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380531792763767E-2"/>
                  <c:y val="8.1974459801806066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94,0</a:t>
                    </a:r>
                    <a:endParaRPr lang="en-US" sz="1000" dirty="0"/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1388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Сельскохозяйственные
организации</c:v>
                </c:pt>
                <c:pt idx="1">
                  <c:v>Крестьянские
(фермерские)
хозяйства</c:v>
                </c:pt>
                <c:pt idx="2">
                  <c:v>Индивидуальные
предприниматели</c:v>
                </c:pt>
                <c:pt idx="3">
                  <c:v>Личные подсобные
и другие
индивидуальные
хозяйства граждан</c:v>
                </c:pt>
                <c:pt idx="4">
                  <c:v>Некоммерческие 
объединения
граждан</c:v>
                </c:pt>
              </c:strCache>
            </c:strRef>
          </c:cat>
          <c:val>
            <c:numRef>
              <c:f>Лист1!$G$2:$G$6</c:f>
              <c:numCache>
                <c:formatCode>0</c:formatCode>
                <c:ptCount val="5"/>
                <c:pt idx="0">
                  <c:v>9025</c:v>
                </c:pt>
                <c:pt idx="1">
                  <c:v>25135</c:v>
                </c:pt>
                <c:pt idx="2">
                  <c:v>20350</c:v>
                </c:pt>
                <c:pt idx="3">
                  <c:v>57450</c:v>
                </c:pt>
                <c:pt idx="4">
                  <c:v>6940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43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394882050142578E-3"/>
                  <c:y val="4.96814907889733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4.71974162495246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97441025071289E-3"/>
                  <c:y val="4.96814907889733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97441025071289E-3"/>
                  <c:y val="5.21655653284220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77998910022481E-16"/>
                  <c:y val="5.21655653284220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93,2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Сельскохозяйственные
организации</c:v>
                </c:pt>
                <c:pt idx="1">
                  <c:v>Крестьянские
(фермерские)
хозяйства</c:v>
                </c:pt>
                <c:pt idx="2">
                  <c:v>Индивидуальные
предприниматели</c:v>
                </c:pt>
                <c:pt idx="3">
                  <c:v>Личные подсобные
и другие
индивидуальные
хозяйства граждан</c:v>
                </c:pt>
                <c:pt idx="4">
                  <c:v>Некоммерческие 
объединения
граждан</c:v>
                </c:pt>
              </c:strCache>
            </c:strRef>
          </c:cat>
          <c:val>
            <c:numRef>
              <c:f>Лист1!$H$2:$H$6</c:f>
              <c:numCache>
                <c:formatCode>0</c:formatCode>
                <c:ptCount val="5"/>
                <c:pt idx="0">
                  <c:v>6317.5</c:v>
                </c:pt>
                <c:pt idx="1">
                  <c:v>16614.235000000001</c:v>
                </c:pt>
                <c:pt idx="2">
                  <c:v>12026.849999999999</c:v>
                </c:pt>
                <c:pt idx="3">
                  <c:v>48889.95</c:v>
                </c:pt>
                <c:pt idx="4">
                  <c:v>6468.08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6"/>
        <c:overlap val="68"/>
        <c:axId val="55707520"/>
        <c:axId val="55709056"/>
      </c:barChart>
      <c:catAx>
        <c:axId val="55707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5709056"/>
        <c:crosses val="autoZero"/>
        <c:auto val="1"/>
        <c:lblAlgn val="ctr"/>
        <c:lblOffset val="1000"/>
        <c:noMultiLvlLbl val="0"/>
      </c:catAx>
      <c:valAx>
        <c:axId val="55709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70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gapDepth val="0"/>
        <c:shape val="cylinder"/>
        <c:axId val="175330048"/>
        <c:axId val="175331584"/>
        <c:axId val="0"/>
      </c:bar3DChart>
      <c:catAx>
        <c:axId val="175330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75331584"/>
        <c:crosses val="autoZero"/>
        <c:auto val="1"/>
        <c:lblAlgn val="ctr"/>
        <c:lblOffset val="100"/>
        <c:noMultiLvlLbl val="0"/>
      </c:catAx>
      <c:valAx>
        <c:axId val="1753315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33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984866219179769E-2"/>
          <c:y val="8.4375000000000006E-2"/>
          <c:w val="0.90901513378082022"/>
          <c:h val="0.699401082677165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2016</c:v>
                </c:pt>
                <c:pt idx="2">
                  <c:v>2006</c:v>
                </c:pt>
                <c:pt idx="3">
                  <c:v>2016</c:v>
                </c:pt>
                <c:pt idx="4">
                  <c:v>2006</c:v>
                </c:pt>
                <c:pt idx="5">
                  <c:v>2016</c:v>
                </c:pt>
                <c:pt idx="6">
                  <c:v>2006</c:v>
                </c:pt>
                <c:pt idx="7">
                  <c:v>2016</c:v>
                </c:pt>
                <c:pt idx="8">
                  <c:v>2006</c:v>
                </c:pt>
                <c:pt idx="9">
                  <c:v>2016</c:v>
                </c:pt>
              </c:numCache>
            </c:numRef>
          </c:cat>
          <c:val>
            <c:numRef>
              <c:f>Лист1!$B$2:$B$11</c:f>
              <c:numCache>
                <c:formatCode>0.0</c:formatCode>
                <c:ptCount val="10"/>
                <c:pt idx="0">
                  <c:v>72</c:v>
                </c:pt>
                <c:pt idx="1">
                  <c:v>66</c:v>
                </c:pt>
                <c:pt idx="2">
                  <c:v>67.400000000000006</c:v>
                </c:pt>
                <c:pt idx="3">
                  <c:v>63.8</c:v>
                </c:pt>
                <c:pt idx="4">
                  <c:v>66.8</c:v>
                </c:pt>
                <c:pt idx="5">
                  <c:v>98.4</c:v>
                </c:pt>
                <c:pt idx="6">
                  <c:v>14.2</c:v>
                </c:pt>
                <c:pt idx="7">
                  <c:v>7.6</c:v>
                </c:pt>
                <c:pt idx="8">
                  <c:v>38.1</c:v>
                </c:pt>
                <c:pt idx="9">
                  <c:v>61.2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220225190367332E-3"/>
                  <c:y val="-3.18375984251968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40450380734663E-3"/>
                  <c:y val="-3.10757874015748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6220225190367926E-3"/>
                  <c:y val="-3.33614665354330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196405342661196E-2"/>
                  <c:y val="-3.7440452755905511E-2"/>
                </c:manualLayout>
              </c:layout>
              <c:spPr>
                <a:ln w="19050">
                  <a:solidFill>
                    <a:schemeClr val="accent6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4.63973917322834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6220225190367332E-3"/>
                  <c:y val="-4.27364665354331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2016</c:v>
                </c:pt>
                <c:pt idx="2">
                  <c:v>2006</c:v>
                </c:pt>
                <c:pt idx="3">
                  <c:v>2016</c:v>
                </c:pt>
                <c:pt idx="4">
                  <c:v>2006</c:v>
                </c:pt>
                <c:pt idx="5">
                  <c:v>2016</c:v>
                </c:pt>
                <c:pt idx="6">
                  <c:v>2006</c:v>
                </c:pt>
                <c:pt idx="7">
                  <c:v>2016</c:v>
                </c:pt>
                <c:pt idx="8">
                  <c:v>2006</c:v>
                </c:pt>
                <c:pt idx="9">
                  <c:v>2016</c:v>
                </c:pt>
              </c:numCache>
            </c:numRef>
          </c:cat>
          <c:val>
            <c:numRef>
              <c:f>Лист1!$C$2:$C$11</c:f>
              <c:numCache>
                <c:formatCode>0.0</c:formatCode>
                <c:ptCount val="10"/>
                <c:pt idx="0">
                  <c:v>2</c:v>
                </c:pt>
                <c:pt idx="1">
                  <c:v>8.4</c:v>
                </c:pt>
                <c:pt idx="2">
                  <c:v>1.8</c:v>
                </c:pt>
                <c:pt idx="3">
                  <c:v>7.9</c:v>
                </c:pt>
                <c:pt idx="4">
                  <c:v>2.4</c:v>
                </c:pt>
                <c:pt idx="5">
                  <c:v>1.1000000000000001</c:v>
                </c:pt>
                <c:pt idx="6">
                  <c:v>7.9</c:v>
                </c:pt>
                <c:pt idx="7">
                  <c:v>21.7</c:v>
                </c:pt>
                <c:pt idx="8">
                  <c:v>0.9</c:v>
                </c:pt>
                <c:pt idx="9">
                  <c:v>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-1.6220225190367331E-2"/>
                  <c:y val="-3.2217273622047245E-2"/>
                </c:manualLayout>
              </c:layout>
              <c:spPr>
                <a:ln w="19050">
                  <a:solidFill>
                    <a:schemeClr val="accent3"/>
                  </a:solidFill>
                </a:ln>
              </c:spPr>
              <c:txPr>
                <a:bodyPr/>
                <a:lstStyle/>
                <a:p>
                  <a:pPr>
                    <a:defRPr sz="100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2016</c:v>
                </c:pt>
                <c:pt idx="2">
                  <c:v>2006</c:v>
                </c:pt>
                <c:pt idx="3">
                  <c:v>2016</c:v>
                </c:pt>
                <c:pt idx="4">
                  <c:v>2006</c:v>
                </c:pt>
                <c:pt idx="5">
                  <c:v>2016</c:v>
                </c:pt>
                <c:pt idx="6">
                  <c:v>2006</c:v>
                </c:pt>
                <c:pt idx="7">
                  <c:v>2016</c:v>
                </c:pt>
                <c:pt idx="8">
                  <c:v>2006</c:v>
                </c:pt>
                <c:pt idx="9">
                  <c:v>2016</c:v>
                </c:pt>
              </c:numCache>
            </c:numRef>
          </c:cat>
          <c:val>
            <c:numRef>
              <c:f>Лист1!$D$2:$D$11</c:f>
              <c:numCache>
                <c:formatCode>0.0</c:formatCode>
                <c:ptCount val="10"/>
                <c:pt idx="0">
                  <c:v>26</c:v>
                </c:pt>
                <c:pt idx="1">
                  <c:v>25.6</c:v>
                </c:pt>
                <c:pt idx="2">
                  <c:v>30.8</c:v>
                </c:pt>
                <c:pt idx="3">
                  <c:v>28.3</c:v>
                </c:pt>
                <c:pt idx="4">
                  <c:v>30.8</c:v>
                </c:pt>
                <c:pt idx="5">
                  <c:v>0.5</c:v>
                </c:pt>
                <c:pt idx="6">
                  <c:v>77.900000000000006</c:v>
                </c:pt>
                <c:pt idx="7">
                  <c:v>70.7</c:v>
                </c:pt>
                <c:pt idx="8">
                  <c:v>61</c:v>
                </c:pt>
                <c:pt idx="9">
                  <c:v>36.4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175905024"/>
        <c:axId val="175919104"/>
      </c:barChart>
      <c:catAx>
        <c:axId val="17590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919104"/>
        <c:crosses val="autoZero"/>
        <c:auto val="1"/>
        <c:lblAlgn val="ctr"/>
        <c:lblOffset val="100"/>
        <c:noMultiLvlLbl val="0"/>
      </c:catAx>
      <c:valAx>
        <c:axId val="175919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590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0\,0</c:formatCode>
                <c:ptCount val="3"/>
                <c:pt idx="0">
                  <c:v>1621</c:v>
                </c:pt>
                <c:pt idx="1">
                  <c:v>1430</c:v>
                </c:pt>
                <c:pt idx="2">
                  <c:v>1271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0\,0</c:formatCode>
                <c:ptCount val="3"/>
                <c:pt idx="0">
                  <c:v>1774</c:v>
                </c:pt>
                <c:pt idx="1">
                  <c:v>1574</c:v>
                </c:pt>
                <c:pt idx="2">
                  <c:v>1425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962368"/>
        <c:axId val="175678208"/>
      </c:barChart>
      <c:catAx>
        <c:axId val="175962368"/>
        <c:scaling>
          <c:orientation val="minMax"/>
        </c:scaling>
        <c:delete val="1"/>
        <c:axPos val="b"/>
        <c:majorTickMark val="out"/>
        <c:minorTickMark val="none"/>
        <c:tickLblPos val="none"/>
        <c:crossAx val="175678208"/>
        <c:crosses val="autoZero"/>
        <c:auto val="1"/>
        <c:lblAlgn val="ctr"/>
        <c:lblOffset val="100"/>
        <c:noMultiLvlLbl val="0"/>
      </c:catAx>
      <c:valAx>
        <c:axId val="175678208"/>
        <c:scaling>
          <c:orientation val="minMax"/>
          <c:max val="2400"/>
          <c:min val="0"/>
        </c:scaling>
        <c:delete val="1"/>
        <c:axPos val="l"/>
        <c:numFmt formatCode="0\,0" sourceLinked="1"/>
        <c:majorTickMark val="out"/>
        <c:minorTickMark val="none"/>
        <c:tickLblPos val="none"/>
        <c:crossAx val="175962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0\,0</c:formatCode>
                <c:ptCount val="3"/>
                <c:pt idx="0">
                  <c:v>45</c:v>
                </c:pt>
                <c:pt idx="1">
                  <c:v>45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0\,0</c:formatCode>
                <c:ptCount val="3"/>
                <c:pt idx="0">
                  <c:v>86</c:v>
                </c:pt>
                <c:pt idx="1">
                  <c:v>85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751168"/>
        <c:axId val="175752704"/>
      </c:barChart>
      <c:catAx>
        <c:axId val="175751168"/>
        <c:scaling>
          <c:orientation val="minMax"/>
        </c:scaling>
        <c:delete val="1"/>
        <c:axPos val="b"/>
        <c:majorTickMark val="out"/>
        <c:minorTickMark val="none"/>
        <c:tickLblPos val="none"/>
        <c:crossAx val="175752704"/>
        <c:crosses val="autoZero"/>
        <c:auto val="1"/>
        <c:lblAlgn val="ctr"/>
        <c:lblOffset val="100"/>
        <c:noMultiLvlLbl val="0"/>
      </c:catAx>
      <c:valAx>
        <c:axId val="175752704"/>
        <c:scaling>
          <c:orientation val="minMax"/>
          <c:min val="0"/>
        </c:scaling>
        <c:delete val="1"/>
        <c:axPos val="l"/>
        <c:numFmt formatCode="0\,0" sourceLinked="1"/>
        <c:majorTickMark val="out"/>
        <c:minorTickMark val="none"/>
        <c:tickLblPos val="none"/>
        <c:crossAx val="175751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>
                  <c:v>0.18000000000000024</c:v>
                </c:pt>
                <c:pt idx="1">
                  <c:v>0.14000000000000001</c:v>
                </c:pt>
                <c:pt idx="2">
                  <c:v>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0.17</c:v>
                </c:pt>
                <c:pt idx="1">
                  <c:v>0.12000000000000002</c:v>
                </c:pt>
                <c:pt idx="2">
                  <c:v>7.0000000000000021E-2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473408"/>
        <c:axId val="175474944"/>
      </c:barChart>
      <c:catAx>
        <c:axId val="175473408"/>
        <c:scaling>
          <c:orientation val="minMax"/>
        </c:scaling>
        <c:delete val="1"/>
        <c:axPos val="b"/>
        <c:majorTickMark val="out"/>
        <c:minorTickMark val="none"/>
        <c:tickLblPos val="none"/>
        <c:crossAx val="175474944"/>
        <c:crosses val="autoZero"/>
        <c:auto val="1"/>
        <c:lblAlgn val="ctr"/>
        <c:lblOffset val="100"/>
        <c:noMultiLvlLbl val="0"/>
      </c:catAx>
      <c:valAx>
        <c:axId val="175474944"/>
        <c:scaling>
          <c:orientation val="minMax"/>
          <c:min val="0"/>
        </c:scaling>
        <c:delete val="1"/>
        <c:axPos val="l"/>
        <c:numFmt formatCode="0.00" sourceLinked="1"/>
        <c:majorTickMark val="out"/>
        <c:minorTickMark val="none"/>
        <c:tickLblPos val="none"/>
        <c:crossAx val="175473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94887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1368</c:v>
                </c:pt>
                <c:pt idx="1">
                  <c:v>2729</c:v>
                </c:pt>
                <c:pt idx="2">
                  <c:v>35000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272610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1755</c:v>
                </c:pt>
                <c:pt idx="1">
                  <c:v>12129</c:v>
                </c:pt>
                <c:pt idx="2">
                  <c:v>48000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839104"/>
        <c:axId val="175840640"/>
      </c:barChart>
      <c:catAx>
        <c:axId val="175839104"/>
        <c:scaling>
          <c:orientation val="minMax"/>
        </c:scaling>
        <c:delete val="1"/>
        <c:axPos val="b"/>
        <c:majorTickMark val="out"/>
        <c:minorTickMark val="none"/>
        <c:tickLblPos val="none"/>
        <c:crossAx val="175840640"/>
        <c:crosses val="autoZero"/>
        <c:auto val="1"/>
        <c:lblAlgn val="ctr"/>
        <c:lblOffset val="100"/>
        <c:noMultiLvlLbl val="0"/>
      </c:catAx>
      <c:valAx>
        <c:axId val="175840640"/>
        <c:scaling>
          <c:orientation val="minMax"/>
          <c:max val="50000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17583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18</c:v>
                </c:pt>
                <c:pt idx="1">
                  <c:v>26</c:v>
                </c:pt>
                <c:pt idx="2">
                  <c:v>169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363752052022781E-2"/>
                  <c:y val="-1.4814711124798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76</c:v>
                </c:pt>
                <c:pt idx="1">
                  <c:v>241</c:v>
                </c:pt>
                <c:pt idx="2">
                  <c:v>1798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5893120"/>
        <c:axId val="176230784"/>
      </c:barChart>
      <c:catAx>
        <c:axId val="175893120"/>
        <c:scaling>
          <c:orientation val="minMax"/>
        </c:scaling>
        <c:delete val="1"/>
        <c:axPos val="b"/>
        <c:majorTickMark val="out"/>
        <c:minorTickMark val="none"/>
        <c:tickLblPos val="none"/>
        <c:crossAx val="176230784"/>
        <c:crosses val="autoZero"/>
        <c:auto val="1"/>
        <c:lblAlgn val="ctr"/>
        <c:lblOffset val="100"/>
        <c:noMultiLvlLbl val="0"/>
      </c:catAx>
      <c:valAx>
        <c:axId val="176230784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175893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3310586335936992E-2"/>
          <c:w val="1"/>
          <c:h val="0.86092660768778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1"/>
              <c:layout>
                <c:manualLayout>
                  <c:x val="-4.04041689466920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161667578676778E-2"/>
                  <c:y val="2.22220666871972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</c:v>
                </c:pt>
                <c:pt idx="1">
                  <c:v>4</c:v>
                </c:pt>
                <c:pt idx="2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064A2">
                  <a:lumMod val="75000"/>
                </a:srgbClr>
              </a:solidFill>
            </c:spPr>
          </c:dPt>
          <c:dPt>
            <c:idx val="1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2.82829182626844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05238727161763E-4"/>
                  <c:y val="1.1851535597301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общая земельная площадь</c:v>
                </c:pt>
                <c:pt idx="1">
                  <c:v>сельскохозяйственные угодья</c:v>
                </c:pt>
                <c:pt idx="2">
                  <c:v>Пашня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5</c:v>
                </c:pt>
                <c:pt idx="1">
                  <c:v>3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6381312"/>
        <c:axId val="176395392"/>
      </c:barChart>
      <c:catAx>
        <c:axId val="176381312"/>
        <c:scaling>
          <c:orientation val="minMax"/>
        </c:scaling>
        <c:delete val="1"/>
        <c:axPos val="b"/>
        <c:majorTickMark val="out"/>
        <c:minorTickMark val="none"/>
        <c:tickLblPos val="none"/>
        <c:crossAx val="176395392"/>
        <c:crosses val="autoZero"/>
        <c:auto val="1"/>
        <c:lblAlgn val="ctr"/>
        <c:lblOffset val="100"/>
        <c:noMultiLvlLbl val="0"/>
      </c:catAx>
      <c:valAx>
        <c:axId val="176395392"/>
        <c:scaling>
          <c:orientation val="minMax"/>
          <c:min val="0"/>
        </c:scaling>
        <c:delete val="1"/>
        <c:axPos val="l"/>
        <c:numFmt formatCode="0" sourceLinked="1"/>
        <c:majorTickMark val="out"/>
        <c:minorTickMark val="none"/>
        <c:tickLblPos val="none"/>
        <c:crossAx val="17638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147654737441195E-2"/>
          <c:y val="3.499167663983721E-2"/>
          <c:w val="0.89898737717808463"/>
          <c:h val="0.73051123916623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6666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smtClean="0"/>
                      <a:t>29404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ln w="19050">
                  <a:solidFill>
                    <a:srgbClr val="1F497D">
                      <a:lumMod val="60000"/>
                      <a:lumOff val="40000"/>
                    </a:srgbClr>
                  </a:solidFill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Тракторы</c:v>
                </c:pt>
                <c:pt idx="1">
                  <c:v>Зерноуборочные
комбайны</c:v>
                </c:pt>
                <c:pt idx="2">
                  <c:v>Кукурузоуборочные
комбайны</c:v>
                </c:pt>
                <c:pt idx="3">
                  <c:v>Картофелеуборочные
комбайны</c:v>
                </c:pt>
                <c:pt idx="4">
                  <c:v>Кормоуборочные
комбайны</c:v>
                </c:pt>
                <c:pt idx="5">
                  <c:v>Свеклоуборочные
машины
(без ботвоуборочных)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19602.666666666668</c:v>
                </c:pt>
                <c:pt idx="1">
                  <c:v>4990</c:v>
                </c:pt>
                <c:pt idx="2">
                  <c:v>494</c:v>
                </c:pt>
                <c:pt idx="3">
                  <c:v>54</c:v>
                </c:pt>
                <c:pt idx="4">
                  <c:v>1266</c:v>
                </c:pt>
                <c:pt idx="5">
                  <c:v>842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6666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1.1223624757990592E-2"/>
                  <c:y val="2.5195613185836495E-3"/>
                </c:manualLayout>
              </c:layout>
              <c:tx>
                <c:rich>
                  <a:bodyPr/>
                  <a:lstStyle/>
                  <a:p>
                    <a:r>
                      <a:rPr lang="ru-RU" sz="900" smtClean="0"/>
                      <a:t>19986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ln w="19050">
                  <a:solidFill>
                    <a:srgbClr val="1F497D">
                      <a:lumMod val="60000"/>
                      <a:lumOff val="40000"/>
                    </a:srgbClr>
                  </a:solidFill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Тракторы</c:v>
                </c:pt>
                <c:pt idx="1">
                  <c:v>Зерноуборочные
комбайны</c:v>
                </c:pt>
                <c:pt idx="2">
                  <c:v>Кукурузоуборочные
комбайны</c:v>
                </c:pt>
                <c:pt idx="3">
                  <c:v>Картофелеуборочные
комбайны</c:v>
                </c:pt>
                <c:pt idx="4">
                  <c:v>Кормоуборочные
комбайны</c:v>
                </c:pt>
                <c:pt idx="5">
                  <c:v>Свеклоуборочные
машины
(без ботвоуборочных)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13324</c:v>
                </c:pt>
                <c:pt idx="1">
                  <c:v>3885</c:v>
                </c:pt>
                <c:pt idx="2">
                  <c:v>139</c:v>
                </c:pt>
                <c:pt idx="3">
                  <c:v>45</c:v>
                </c:pt>
                <c:pt idx="4">
                  <c:v>535</c:v>
                </c:pt>
                <c:pt idx="5">
                  <c:v>339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75967616"/>
        <c:axId val="175973504"/>
      </c:barChart>
      <c:catAx>
        <c:axId val="175967616"/>
        <c:scaling>
          <c:orientation val="minMax"/>
        </c:scaling>
        <c:delete val="0"/>
        <c:axPos val="b"/>
        <c:majorTickMark val="out"/>
        <c:minorTickMark val="none"/>
        <c:tickLblPos val="none"/>
        <c:txPr>
          <a:bodyPr/>
          <a:lstStyle/>
          <a:p>
            <a:pPr>
              <a:defRPr sz="500"/>
            </a:pPr>
            <a:endParaRPr lang="ru-RU"/>
          </a:p>
        </c:txPr>
        <c:crossAx val="175973504"/>
        <c:crosses val="autoZero"/>
        <c:auto val="1"/>
        <c:lblAlgn val="ctr"/>
        <c:lblOffset val="800"/>
        <c:noMultiLvlLbl val="0"/>
      </c:catAx>
      <c:valAx>
        <c:axId val="175973504"/>
        <c:scaling>
          <c:orientation val="minMax"/>
          <c:max val="20000"/>
        </c:scaling>
        <c:delete val="0"/>
        <c:axPos val="l"/>
        <c:numFmt formatCode="General" sourceLinked="1"/>
        <c:majorTickMark val="out"/>
        <c:minorTickMark val="none"/>
        <c:tickLblPos val="none"/>
        <c:crossAx val="17596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147654737441195E-2"/>
          <c:y val="3.499167663983721E-2"/>
          <c:w val="0.89898737717808463"/>
          <c:h val="0.73051123916623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6666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smtClean="0"/>
                      <a:t>12277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ln w="19050">
                  <a:solidFill>
                    <a:srgbClr val="1F497D">
                      <a:lumMod val="60000"/>
                      <a:lumOff val="40000"/>
                    </a:srgbClr>
                  </a:solidFill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ln w="19050"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Тракторы</c:v>
                </c:pt>
                <c:pt idx="1">
                  <c:v>Зерноуборочные
комбайны</c:v>
                </c:pt>
                <c:pt idx="2">
                  <c:v>Кукурузоуборочные
комбайны</c:v>
                </c:pt>
                <c:pt idx="3">
                  <c:v>Картофелеуборочные
комбайны</c:v>
                </c:pt>
                <c:pt idx="4">
                  <c:v>Кормоуборочные
комбайны</c:v>
                </c:pt>
                <c:pt idx="5">
                  <c:v>Свеклоуборочные
машины
(без ботвоуборочных)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">
                  <c:v>8184.666666666667</c:v>
                </c:pt>
                <c:pt idx="1">
                  <c:v>3654</c:v>
                </c:pt>
                <c:pt idx="2">
                  <c:v>364</c:v>
                </c:pt>
                <c:pt idx="3">
                  <c:v>40</c:v>
                </c:pt>
                <c:pt idx="4">
                  <c:v>46</c:v>
                </c:pt>
                <c:pt idx="5">
                  <c:v>170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C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666699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900" smtClean="0"/>
                      <a:t>16051</a:t>
                    </a:r>
                    <a:endParaRPr lang="ru-RU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ln w="19050">
                  <a:solidFill>
                    <a:srgbClr val="1F497D">
                      <a:lumMod val="60000"/>
                      <a:lumOff val="40000"/>
                    </a:srgbClr>
                  </a:solidFill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ln w="19050">
                  <a:solidFill>
                    <a:srgbClr val="7030A0"/>
                  </a:solidFill>
                </a:ln>
              </c:spPr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Тракторы</c:v>
                </c:pt>
                <c:pt idx="1">
                  <c:v>Зерноуборочные
комбайны</c:v>
                </c:pt>
                <c:pt idx="2">
                  <c:v>Кукурузоуборочные
комбайны</c:v>
                </c:pt>
                <c:pt idx="3">
                  <c:v>Картофелеуборочные
комбайны</c:v>
                </c:pt>
                <c:pt idx="4">
                  <c:v>Кормоуборочные
комбайны</c:v>
                </c:pt>
                <c:pt idx="5">
                  <c:v>Свеклоуборочные
машины
(без ботвоуборочных)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 formatCode="0">
                  <c:v>10700.666666666666</c:v>
                </c:pt>
                <c:pt idx="1">
                  <c:v>5324</c:v>
                </c:pt>
                <c:pt idx="2">
                  <c:v>108</c:v>
                </c:pt>
                <c:pt idx="3">
                  <c:v>25</c:v>
                </c:pt>
                <c:pt idx="4">
                  <c:v>184</c:v>
                </c:pt>
                <c:pt idx="5">
                  <c:v>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76201728"/>
        <c:axId val="176203264"/>
      </c:barChart>
      <c:catAx>
        <c:axId val="176201728"/>
        <c:scaling>
          <c:orientation val="minMax"/>
        </c:scaling>
        <c:delete val="0"/>
        <c:axPos val="b"/>
        <c:majorTickMark val="out"/>
        <c:minorTickMark val="none"/>
        <c:tickLblPos val="none"/>
        <c:crossAx val="176203264"/>
        <c:crosses val="autoZero"/>
        <c:auto val="1"/>
        <c:lblAlgn val="ctr"/>
        <c:lblOffset val="800"/>
        <c:noMultiLvlLbl val="0"/>
      </c:catAx>
      <c:valAx>
        <c:axId val="176203264"/>
        <c:scaling>
          <c:orientation val="minMax"/>
          <c:max val="20000"/>
        </c:scaling>
        <c:delete val="0"/>
        <c:axPos val="l"/>
        <c:numFmt formatCode="0" sourceLinked="1"/>
        <c:majorTickMark val="out"/>
        <c:minorTickMark val="none"/>
        <c:tickLblPos val="none"/>
        <c:crossAx val="17620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noFill/>
            <a:ln>
              <a:solidFill>
                <a:schemeClr val="accent2">
                  <a:lumMod val="50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1992973216195411E-2"/>
                  <c:y val="2.6283861265430508E-17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72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80000"/>
              </a:srgbClr>
            </a:solidFill>
            <a:ln>
              <a:solidFill>
                <a:srgbClr val="C0504D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smtClean="0"/>
                      <a:t>92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4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5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noFill/>
            <a:ln>
              <a:solidFill>
                <a:srgbClr val="C0504D">
                  <a:lumMod val="50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-3.1156712056277402E-2"/>
                  <c:y val="-5.7347268870187014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26.6</c:v>
                </c:pt>
              </c:numCache>
            </c:numRef>
          </c:val>
        </c:ser>
        <c:ser>
          <c:idx val="8"/>
          <c:order val="6"/>
          <c:tx>
            <c:strRef>
              <c:f>Лист1!$J$1</c:f>
              <c:strCache>
                <c:ptCount val="1"/>
                <c:pt idx="0">
                  <c:v>Ряд 9</c:v>
                </c:pt>
              </c:strCache>
            </c:strRef>
          </c:tx>
          <c:spPr>
            <a:solidFill>
              <a:srgbClr val="C0504D">
                <a:lumMod val="60000"/>
                <a:lumOff val="40000"/>
                <a:alpha val="80000"/>
              </a:srgbClr>
            </a:solidFill>
            <a:ln>
              <a:solidFill>
                <a:srgbClr val="C0504D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smtClean="0"/>
                      <a:t>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34.5</c:v>
                </c:pt>
              </c:numCache>
            </c:numRef>
          </c:val>
        </c:ser>
        <c:ser>
          <c:idx val="9"/>
          <c:order val="7"/>
          <c:tx>
            <c:strRef>
              <c:f>Лист1!$K$1</c:f>
              <c:strCache>
                <c:ptCount val="1"/>
                <c:pt idx="0">
                  <c:v>Ряд 10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43"/>
        <c:axId val="57785728"/>
        <c:axId val="57812096"/>
      </c:barChart>
      <c:catAx>
        <c:axId val="57785728"/>
        <c:scaling>
          <c:orientation val="minMax"/>
        </c:scaling>
        <c:delete val="1"/>
        <c:axPos val="b"/>
        <c:majorTickMark val="out"/>
        <c:minorTickMark val="none"/>
        <c:tickLblPos val="none"/>
        <c:crossAx val="57812096"/>
        <c:crosses val="autoZero"/>
        <c:auto val="1"/>
        <c:lblAlgn val="ctr"/>
        <c:lblOffset val="100"/>
        <c:noMultiLvlLbl val="0"/>
      </c:catAx>
      <c:valAx>
        <c:axId val="57812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57785728"/>
        <c:crosses val="autoZero"/>
        <c:crossBetween val="between"/>
        <c:majorUnit val="50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 4 лет</c:v>
                </c:pt>
                <c:pt idx="1">
                  <c:v>4-8 лет</c:v>
                </c:pt>
                <c:pt idx="2">
                  <c:v>9 лет и более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15</c:v>
                </c:pt>
                <c:pt idx="2">
                  <c:v>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4.1134576838318136E-2"/>
                  <c:y val="-2.304687698484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31358574665735E-2"/>
                  <c:y val="-0.11984376032118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 4 лет</c:v>
                </c:pt>
                <c:pt idx="1">
                  <c:v>4-8 лет</c:v>
                </c:pt>
                <c:pt idx="2">
                  <c:v>9 лет и более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24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2.8477783964989518E-2"/>
                  <c:y val="-6.4531255557563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 4 лет</c:v>
                </c:pt>
                <c:pt idx="1">
                  <c:v>4-8 лет</c:v>
                </c:pt>
                <c:pt idx="2">
                  <c:v>9 лет и более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14</c:v>
                </c:pt>
                <c:pt idx="2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5.06271714933147E-2"/>
                  <c:y val="-3.6875003175750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88984391275722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149387528325178E-2"/>
                  <c:y val="5.531250476362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 4 лет</c:v>
                </c:pt>
                <c:pt idx="1">
                  <c:v>4-8 лет</c:v>
                </c:pt>
                <c:pt idx="2">
                  <c:v>9 лет и более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29</c:v>
                </c:pt>
                <c:pt idx="2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872203920378959E-3"/>
          <c:y val="4.4057617797775318E-2"/>
          <c:w val="0.98439307593027447"/>
          <c:h val="0.91763873252036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59.6</c:v>
                </c:pt>
                <c:pt idx="1">
                  <c:v>63.7</c:v>
                </c:pt>
                <c:pt idx="2">
                  <c:v>48.3</c:v>
                </c:pt>
                <c:pt idx="3">
                  <c:v>28.8</c:v>
                </c:pt>
                <c:pt idx="4">
                  <c:v>19.8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schemeClr val="bg1">
                  <a:lumMod val="65000"/>
                  <a:alpha val="40000"/>
                </a:schemeClr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36.200000000000003</c:v>
                </c:pt>
                <c:pt idx="1">
                  <c:v>29.3</c:v>
                </c:pt>
                <c:pt idx="2">
                  <c:v>18.100000000000001</c:v>
                </c:pt>
                <c:pt idx="3">
                  <c:v>14.3</c:v>
                </c:pt>
                <c:pt idx="4">
                  <c:v>11.8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axId val="176707072"/>
        <c:axId val="176708608"/>
      </c:barChart>
      <c:catAx>
        <c:axId val="176707072"/>
        <c:scaling>
          <c:orientation val="minMax"/>
        </c:scaling>
        <c:delete val="0"/>
        <c:axPos val="b"/>
        <c:majorTickMark val="out"/>
        <c:minorTickMark val="none"/>
        <c:tickLblPos val="none"/>
        <c:crossAx val="176708608"/>
        <c:crosses val="autoZero"/>
        <c:auto val="1"/>
        <c:lblAlgn val="ctr"/>
        <c:lblOffset val="100"/>
        <c:noMultiLvlLbl val="0"/>
      </c:catAx>
      <c:valAx>
        <c:axId val="176708608"/>
        <c:scaling>
          <c:orientation val="minMax"/>
          <c:max val="100"/>
        </c:scaling>
        <c:delete val="1"/>
        <c:axPos val="l"/>
        <c:numFmt formatCode="0" sourceLinked="0"/>
        <c:majorTickMark val="out"/>
        <c:minorTickMark val="none"/>
        <c:tickLblPos val="nextTo"/>
        <c:crossAx val="176707072"/>
        <c:crosses val="autoZero"/>
        <c:crossBetween val="between"/>
        <c:majorUnit val="20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41910597504214E-4"/>
          <c:y val="4.4057617797775318E-2"/>
          <c:w val="0.97433288956594277"/>
          <c:h val="0.91763873252036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5875"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8.8000000000000007</c:v>
                </c:pt>
                <c:pt idx="1">
                  <c:v>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9.8000000000000007</c:v>
                </c:pt>
                <c:pt idx="1">
                  <c:v>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3.5</c:v>
                </c:pt>
                <c:pt idx="1">
                  <c:v>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9050"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2.7</c:v>
                </c:pt>
                <c:pt idx="1">
                  <c:v>0.7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00B050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16.7</c:v>
                </c:pt>
                <c:pt idx="1">
                  <c:v>2.2000000000000002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Ряд 6</c:v>
                </c:pt>
              </c:strCache>
            </c:strRef>
          </c:tx>
          <c:spPr>
            <a:solidFill>
              <a:srgbClr val="FF0000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7</c:v>
                </c:pt>
                <c:pt idx="1">
                  <c:v>0.6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Ряд 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9050"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Лист1!$H$2:$H$3</c:f>
              <c:numCache>
                <c:formatCode>0.0</c:formatCode>
                <c:ptCount val="2"/>
                <c:pt idx="0">
                  <c:v>0.4</c:v>
                </c:pt>
                <c:pt idx="1">
                  <c:v>0.2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Ряд 8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Лист1!$I$2:$I$3</c:f>
              <c:numCache>
                <c:formatCode>0.0</c:formatCode>
                <c:ptCount val="2"/>
                <c:pt idx="0">
                  <c:v>14.3</c:v>
                </c:pt>
                <c:pt idx="1">
                  <c:v>1.3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axId val="176759936"/>
        <c:axId val="176761472"/>
      </c:barChart>
      <c:catAx>
        <c:axId val="176759936"/>
        <c:scaling>
          <c:orientation val="minMax"/>
        </c:scaling>
        <c:delete val="0"/>
        <c:axPos val="b"/>
        <c:majorTickMark val="out"/>
        <c:minorTickMark val="none"/>
        <c:tickLblPos val="none"/>
        <c:crossAx val="176761472"/>
        <c:crosses val="autoZero"/>
        <c:auto val="1"/>
        <c:lblAlgn val="ctr"/>
        <c:lblOffset val="100"/>
        <c:noMultiLvlLbl val="0"/>
      </c:catAx>
      <c:valAx>
        <c:axId val="176761472"/>
        <c:scaling>
          <c:orientation val="minMax"/>
        </c:scaling>
        <c:delete val="1"/>
        <c:axPos val="l"/>
        <c:numFmt formatCode="0" sourceLinked="0"/>
        <c:majorTickMark val="out"/>
        <c:minorTickMark val="none"/>
        <c:tickLblPos val="nextTo"/>
        <c:crossAx val="176759936"/>
        <c:crosses val="autoZero"/>
        <c:crossBetween val="between"/>
        <c:majorUnit val="3"/>
      </c:valAx>
    </c:plotArea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72E-2"/>
          <c:y val="1.5777190138174486E-2"/>
          <c:w val="0.8119219160105241"/>
          <c:h val="0.87884302302399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33333333333892E-3"/>
                  <c:y val="6.5306099552302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Лист1!$B$2</c:f>
              <c:numCache>
                <c:formatCode>##,#0\,0</c:formatCode>
                <c:ptCount val="1"/>
                <c:pt idx="0">
                  <c:v>4854.1000000000004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effectLst>
              <a:outerShdw blurRad="190500" dist="266700" dir="2700000" sx="102000" sy="102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833333333333892E-3"/>
                  <c:y val="7.7179935834537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Краснодарский край</c:v>
                </c:pt>
              </c:strCache>
            </c:strRef>
          </c:cat>
          <c:val>
            <c:numRef>
              <c:f>Лист1!$C$2</c:f>
              <c:numCache>
                <c:formatCode>##,#0\,0</c:formatCode>
                <c:ptCount val="1"/>
                <c:pt idx="0">
                  <c:v>4632.5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"/>
        <c:axId val="67445504"/>
        <c:axId val="67447040"/>
      </c:barChart>
      <c:catAx>
        <c:axId val="67445504"/>
        <c:scaling>
          <c:orientation val="minMax"/>
        </c:scaling>
        <c:delete val="1"/>
        <c:axPos val="b"/>
        <c:majorTickMark val="out"/>
        <c:minorTickMark val="none"/>
        <c:tickLblPos val="none"/>
        <c:crossAx val="67447040"/>
        <c:crosses val="autoZero"/>
        <c:auto val="1"/>
        <c:lblAlgn val="ctr"/>
        <c:lblOffset val="100"/>
        <c:noMultiLvlLbl val="0"/>
      </c:catAx>
      <c:valAx>
        <c:axId val="67447040"/>
        <c:scaling>
          <c:orientation val="minMax"/>
          <c:max val="5000"/>
          <c:min val="2000"/>
        </c:scaling>
        <c:delete val="1"/>
        <c:axPos val="l"/>
        <c:numFmt formatCode="##,#0\,0" sourceLinked="1"/>
        <c:majorTickMark val="out"/>
        <c:minorTickMark val="none"/>
        <c:tickLblPos val="none"/>
        <c:crossAx val="67445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676919010327002"/>
          <c:y val="0.91926915647134577"/>
          <c:w val="0.28640474002886246"/>
          <c:h val="5.85087768414569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86283068605839E-2"/>
          <c:y val="0.16731909035066375"/>
          <c:w val="0.87699742474573061"/>
          <c:h val="0.76993625076783978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7"/>
            <c:spPr>
              <a:ln>
                <a:headEnd type="oval"/>
                <a:tailEnd type="stealth"/>
              </a:ln>
            </c:spPr>
          </c:marker>
          <c:dPt>
            <c:idx val="0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  <a:headEnd type="oval"/>
                  <a:tailEnd type="stealth"/>
                </a:ln>
              </c:spPr>
            </c:marker>
            <c:bubble3D val="0"/>
          </c:dPt>
          <c:xVal>
            <c:numRef>
              <c:f>Лист1!$A$2:$A$3</c:f>
              <c:numCache>
                <c:formatCode>General</c:formatCode>
                <c:ptCount val="2"/>
                <c:pt idx="0">
                  <c:v>0.4</c:v>
                </c:pt>
                <c:pt idx="1">
                  <c:v>1.1000000000000001</c:v>
                </c:pt>
              </c:numCache>
            </c:num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517056"/>
        <c:axId val="67539328"/>
      </c:scatterChart>
      <c:valAx>
        <c:axId val="6751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accent2">
                <a:lumMod val="75000"/>
              </a:schemeClr>
            </a:solidFill>
            <a:prstDash val="dash"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67539328"/>
        <c:crosses val="autoZero"/>
        <c:crossBetween val="midCat"/>
      </c:valAx>
      <c:valAx>
        <c:axId val="67539328"/>
        <c:scaling>
          <c:orientation val="minMax"/>
          <c:min val="-25"/>
        </c:scaling>
        <c:delete val="1"/>
        <c:axPos val="l"/>
        <c:numFmt formatCode="General" sourceLinked="1"/>
        <c:majorTickMark val="out"/>
        <c:minorTickMark val="none"/>
        <c:tickLblPos val="none"/>
        <c:crossAx val="67517056"/>
        <c:crosses val="autoZero"/>
        <c:crossBetween val="midCat"/>
      </c:valAx>
      <c:spPr>
        <a:solidFill>
          <a:prstClr val="white">
            <a:alpha val="60000"/>
          </a:prst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36312406762979E-2"/>
          <c:y val="0.13054750457150191"/>
          <c:w val="0.37187971187803748"/>
          <c:h val="0.7763312611156379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СХО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78</c:v>
                </c:pt>
                <c:pt idx="1">
                  <c:v>69.105012484687308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КФХ и ИП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17.100000000000001</c:v>
                </c:pt>
                <c:pt idx="1">
                  <c:v>26.292414083762576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Хозяйства населения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6189942927533593E-3"/>
                  <c:y val="-8.10467228852107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793295285022546E-3"/>
                  <c:y val="-8.06459336841222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0.0</c:formatCode>
                <c:ptCount val="2"/>
                <c:pt idx="0">
                  <c:v>4.9133096143790178</c:v>
                </c:pt>
                <c:pt idx="1">
                  <c:v>4.6022517920017911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2"/>
        <c:overlap val="100"/>
        <c:serLines>
          <c:spPr>
            <a:ln>
              <a:solidFill>
                <a:schemeClr val="bg1"/>
              </a:solidFill>
            </a:ln>
          </c:spPr>
        </c:serLines>
        <c:axId val="67566208"/>
        <c:axId val="67572096"/>
      </c:barChart>
      <c:catAx>
        <c:axId val="67566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7572096"/>
        <c:crosses val="autoZero"/>
        <c:auto val="1"/>
        <c:lblAlgn val="ctr"/>
        <c:lblOffset val="100"/>
        <c:noMultiLvlLbl val="0"/>
      </c:catAx>
      <c:valAx>
        <c:axId val="67572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67566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251434810604998"/>
          <c:y val="0.25825591021985189"/>
          <c:w val="0.37161414693260603"/>
          <c:h val="0.3377358188719089"/>
        </c:manualLayout>
      </c:layout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37792138555835"/>
          <c:y val="0.1184342907242573"/>
          <c:w val="0.49306668496832173"/>
          <c:h val="0.644470676706119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пашня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88.888363346642819</c:v>
                </c:pt>
                <c:pt idx="1">
                  <c:v>90.2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сенокосы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552143266229085E-3"/>
                  <c:y val="2.31233527807240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411491126848486E-4"/>
                  <c:y val="2.58746098679531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59857621124109E-3"/>
                  <c:y val="3.75000000000000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4519715242248218E-3"/>
                  <c:y val="4.06249999999999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1.3856023364689838</c:v>
                </c:pt>
                <c:pt idx="1">
                  <c:v>1.273797148759934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пастбища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Лист1!$D$2:$D$3</c:f>
              <c:numCache>
                <c:formatCode>0.0</c:formatCode>
                <c:ptCount val="2"/>
                <c:pt idx="0">
                  <c:v>6.4420050099993338</c:v>
                </c:pt>
                <c:pt idx="1">
                  <c:v>4.9000000000000004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многолетние насаждения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Лист1!$E$2:$E$3</c:f>
              <c:numCache>
                <c:formatCode>0.0</c:formatCode>
                <c:ptCount val="2"/>
                <c:pt idx="0">
                  <c:v>2.2999999999999998</c:v>
                </c:pt>
                <c:pt idx="1">
                  <c:v>1.9042206007605655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залежь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039430484497347E-3"/>
                  <c:y val="-2.94023659279885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519715242248218E-3"/>
                  <c:y val="-3.2527371675442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259857621124109E-3"/>
                  <c:y val="-4.67153069876168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779572863372295E-3"/>
                  <c:y val="-3.2527371675442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2016</c:v>
                </c:pt>
              </c:numCache>
            </c:numRef>
          </c:cat>
          <c:val>
            <c:numRef>
              <c:f>Лист1!$F$2:$F$3</c:f>
              <c:numCache>
                <c:formatCode>0.0</c:formatCode>
                <c:ptCount val="2"/>
                <c:pt idx="0">
                  <c:v>1.0259247949045873</c:v>
                </c:pt>
                <c:pt idx="1">
                  <c:v>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"/>
        <c:overlap val="100"/>
        <c:axId val="67633536"/>
        <c:axId val="67635072"/>
      </c:barChart>
      <c:catAx>
        <c:axId val="6763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67635072"/>
        <c:crosses val="autoZero"/>
        <c:auto val="1"/>
        <c:lblAlgn val="ctr"/>
        <c:lblOffset val="100"/>
        <c:noMultiLvlLbl val="0"/>
      </c:catAx>
      <c:valAx>
        <c:axId val="67635072"/>
        <c:scaling>
          <c:orientation val="minMax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67633536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66774769501125564"/>
          <c:y val="0.11926620622786653"/>
          <c:w val="0.23204478863598235"/>
          <c:h val="0.63769911485607944"/>
        </c:manualLayout>
      </c:layout>
      <c:overlay val="0"/>
      <c:spPr>
        <a:solidFill>
          <a:prstClr val="white">
            <a:alpha val="50000"/>
          </a:prst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25079316393334E-2"/>
          <c:y val="7.7564532247261925E-2"/>
          <c:w val="0.31784159922723415"/>
          <c:h val="0.640258818088394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layout>
                <c:manualLayout>
                  <c:x val="-2.1201918929540205E-2"/>
                  <c:y val="-9.9013697500653294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41197317102012E-2"/>
                  <c:y val="3.1250000000000002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 Сельскохозяйственные организации</c:v>
                </c:pt>
                <c:pt idx="1">
                  <c:v>Крестьянские (фермерские) хозяйства 
и  индивидуальные предприниматели</c:v>
                </c:pt>
                <c:pt idx="2">
                  <c:v>Личные подсобные и другие 
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21.2</c:v>
                </c:pt>
                <c:pt idx="2">
                  <c:v>3.2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0345949009785591E-2"/>
          <c:y val="0.74539658484542526"/>
          <c:w val="0.93513361417847929"/>
          <c:h val="0.19434399240193068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81534117119504E-7"/>
          <c:y val="0.12046917954742618"/>
          <c:w val="0.84738961190026341"/>
          <c:h val="0.82441874070729726"/>
        </c:manualLayout>
      </c:layout>
      <c:pie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741197317102012E-2"/>
                  <c:y val="-9.3749999999999997E-3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 Сельскохозяйственные организации</c:v>
                </c:pt>
                <c:pt idx="1">
                  <c:v>Крестьянские (фермерские) хозяйства 
и  индивидуальные предприниматели</c:v>
                </c:pt>
                <c:pt idx="2">
                  <c:v>Личные подсобные и другие 
индивидуальные хозяйства граждан</c:v>
                </c:pt>
                <c:pt idx="3">
                  <c:v>Некоммерческие объединения граждан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67.400000000000006</c:v>
                </c:pt>
                <c:pt idx="1">
                  <c:v>30.4</c:v>
                </c:pt>
                <c:pt idx="2">
                  <c:v>2.1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6D392-C83E-4D44-9F29-07259FC6DD18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759E5-FD0A-40EC-9D7E-A5B323EED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3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59E5-FD0A-40EC-9D7E-A5B323EEDAA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59E5-FD0A-40EC-9D7E-A5B323EEDAA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/>
              <a:pPr/>
              <a:t>21.12.2018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/>
              <a:pPr/>
              <a:t>21.12.2018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/>
              <a:pPr/>
              <a:t>21.12.2018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B214C-D9DD-4364-B09C-CC5EEA89F6E9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75C6DC1-4714-48DF-BE22-2F3C72BE4CE4}" type="datetime1">
              <a:rPr lang="ru-RU" smtClean="0"/>
              <a:pPr/>
              <a:t>21.12.2018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BE134-EC4D-42F2-A7B2-8FAD989B2364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E3F1-2BD5-432B-947F-D849A819B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chart" Target="../charts/chart11.xml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11" Type="http://schemas.openxmlformats.org/officeDocument/2006/relationships/image" Target="../media/image16.jpeg"/><Relationship Id="rId5" Type="http://schemas.openxmlformats.org/officeDocument/2006/relationships/chart" Target="../charts/chart13.xml"/><Relationship Id="rId10" Type="http://schemas.openxmlformats.org/officeDocument/2006/relationships/image" Target="../media/image15.jpeg"/><Relationship Id="rId4" Type="http://schemas.openxmlformats.org/officeDocument/2006/relationships/chart" Target="../charts/chart12.xml"/><Relationship Id="rId9" Type="http://schemas.openxmlformats.org/officeDocument/2006/relationships/image" Target="../media/image14.jpe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chart" Target="../charts/chart16.xml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.png"/><Relationship Id="rId3" Type="http://schemas.openxmlformats.org/officeDocument/2006/relationships/chart" Target="../charts/chart17.xml"/><Relationship Id="rId7" Type="http://schemas.openxmlformats.org/officeDocument/2006/relationships/image" Target="../media/image29.png"/><Relationship Id="rId12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chart" Target="../charts/chart18.xml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hart" Target="../charts/chart30.xml"/><Relationship Id="rId4" Type="http://schemas.openxmlformats.org/officeDocument/2006/relationships/image" Target="../media/image37.jpg"/><Relationship Id="rId9" Type="http://schemas.openxmlformats.org/officeDocument/2006/relationships/chart" Target="../charts/char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92862" y="2551181"/>
            <a:ext cx="8215341" cy="1957939"/>
          </a:xfrm>
        </p:spPr>
        <p:txBody>
          <a:bodyPr rtlCol="0">
            <a:no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ОКОНЧАТЕЛЬНЫЕ ИТОГИ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Всероссийской сельскохозяйственной переписи 2016 года</a:t>
            </a:r>
            <a:endParaRPr lang="ru-RU" sz="3200" i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143108" y="571480"/>
            <a:ext cx="5286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ФЕДЕРАЛЬНАЯ СЛУЖБА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ГОСУДАРСТВЕННОЙ СТАТИСТИКИ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УПРАВЛЕНИЕ ФЕДЕРАЛЬНОЙ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СЛУЖБЫ ГОСУДАРСТВЕННОЙ СТАТИСТИКИ </a:t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 КРАСНОДАРСКОМУ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КРАЮ И РЕСПУБЛИКЕ АДЫГЕЯ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6" descr="rosstat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500042"/>
            <a:ext cx="1285884" cy="151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1142976" y="1285860"/>
            <a:ext cx="17145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58" y="2285992"/>
            <a:ext cx="82867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pic>
        <p:nvPicPr>
          <p:cNvPr id="12290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428604"/>
            <a:ext cx="1512000" cy="1512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854273" y="4942329"/>
            <a:ext cx="3269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cap="sm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раснодарстата</a:t>
            </a:r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Т.А. </a:t>
            </a:r>
            <a:r>
              <a:rPr lang="ru-RU" sz="1600" b="1" cap="all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Курнякова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ru-RU" sz="1600" dirty="0" smtClean="0"/>
              <a:t>Декабрь, 2018г.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36443"/>
            <a:ext cx="9144000" cy="1196752"/>
          </a:xfrm>
          <a:prstGeom prst="rect">
            <a:avLst/>
          </a:prstGeom>
        </p:spPr>
      </p:pic>
      <p:pic>
        <p:nvPicPr>
          <p:cNvPr id="1026" name="Picture 2" descr="https://img01.rl0.ru/7bd290520541042babdfc44b8fcd662d/c615x400/news.rambler.ru/img/2018/05/17171408.865853.1887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5" y="798265"/>
            <a:ext cx="9117285" cy="5725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22155"/>
            <a:ext cx="8820473" cy="600136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посевные площади</a:t>
            </a:r>
            <a:r>
              <a:rPr lang="en-US" sz="1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в хозяйствах всех категорий,</a:t>
            </a:r>
            <a:endParaRPr lang="ru-RU" sz="1400" b="1" cap="all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тысяч гектаров</a:t>
            </a:r>
            <a:endParaRPr lang="ru-RU" sz="1400" cap="al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" y="76470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500489133"/>
              </p:ext>
            </p:extLst>
          </p:nvPr>
        </p:nvGraphicFramePr>
        <p:xfrm>
          <a:off x="971600" y="1484784"/>
          <a:ext cx="70567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Блок-схема: объединение 28"/>
          <p:cNvSpPr/>
          <p:nvPr/>
        </p:nvSpPr>
        <p:spPr>
          <a:xfrm>
            <a:off x="3189925" y="3476962"/>
            <a:ext cx="144019" cy="182862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TextBox 2"/>
          <p:cNvSpPr txBox="1"/>
          <p:nvPr/>
        </p:nvSpPr>
        <p:spPr>
          <a:xfrm>
            <a:off x="3275856" y="3429000"/>
            <a:ext cx="288038" cy="2325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endParaRPr lang="ru-RU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1763688" y="1484784"/>
            <a:ext cx="504067" cy="21231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endParaRPr lang="ru-RU" sz="9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1644821" y="1513439"/>
            <a:ext cx="144019" cy="15500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Блок-схема: объединение 32"/>
          <p:cNvSpPr/>
          <p:nvPr/>
        </p:nvSpPr>
        <p:spPr>
          <a:xfrm>
            <a:off x="4459500" y="4413066"/>
            <a:ext cx="144019" cy="182862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4" name="TextBox 2"/>
          <p:cNvSpPr txBox="1"/>
          <p:nvPr/>
        </p:nvSpPr>
        <p:spPr>
          <a:xfrm>
            <a:off x="4545431" y="4365104"/>
            <a:ext cx="288038" cy="2325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  <a:endParaRPr lang="ru-RU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Блок-схема: объединение 34"/>
          <p:cNvSpPr/>
          <p:nvPr/>
        </p:nvSpPr>
        <p:spPr>
          <a:xfrm>
            <a:off x="5854221" y="4411296"/>
            <a:ext cx="144019" cy="182862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6" name="TextBox 2"/>
          <p:cNvSpPr txBox="1"/>
          <p:nvPr/>
        </p:nvSpPr>
        <p:spPr>
          <a:xfrm>
            <a:off x="5940152" y="4363334"/>
            <a:ext cx="288038" cy="2325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endParaRPr lang="ru-RU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Блок-схема: объединение 36"/>
          <p:cNvSpPr/>
          <p:nvPr/>
        </p:nvSpPr>
        <p:spPr>
          <a:xfrm>
            <a:off x="7294381" y="4016896"/>
            <a:ext cx="144019" cy="182862"/>
          </a:xfrm>
          <a:prstGeom prst="flowChartMerg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TextBox 2"/>
          <p:cNvSpPr txBox="1"/>
          <p:nvPr/>
        </p:nvSpPr>
        <p:spPr>
          <a:xfrm>
            <a:off x="7380312" y="3968934"/>
            <a:ext cx="288038" cy="2325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9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  <a:endParaRPr lang="ru-RU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496746771_bio_.jpg"/>
          <p:cNvPicPr>
            <a:picLocks noChangeAspect="1"/>
          </p:cNvPicPr>
          <p:nvPr/>
        </p:nvPicPr>
        <p:blipFill>
          <a:blip r:embed="rId2" cstate="print"/>
          <a:srcRect t="7843" b="1019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0" y="-17631"/>
            <a:ext cx="9144000" cy="738664"/>
          </a:xfrm>
          <a:prstGeom prst="rect">
            <a:avLst/>
          </a:prstGeom>
          <a:solidFill>
            <a:prstClr val="white">
              <a:alpha val="40000"/>
            </a:prst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площади под многолетними плодовыми насаждениями,  </a:t>
            </a:r>
          </a:p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ягодными культурами  и  виноградниками, </a:t>
            </a:r>
          </a:p>
          <a:p>
            <a:pPr algn="ctr"/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тысяч гектаров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517263731"/>
              </p:ext>
            </p:extLst>
          </p:nvPr>
        </p:nvGraphicFramePr>
        <p:xfrm>
          <a:off x="1142976" y="1081026"/>
          <a:ext cx="3929090" cy="263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616091224"/>
              </p:ext>
            </p:extLst>
          </p:nvPr>
        </p:nvGraphicFramePr>
        <p:xfrm>
          <a:off x="4643438" y="1071546"/>
          <a:ext cx="3786214" cy="2654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85918" y="3714751"/>
            <a:ext cx="2556000" cy="246221"/>
          </a:xfrm>
          <a:prstGeom prst="rect">
            <a:avLst/>
          </a:prstGeom>
          <a:solidFill>
            <a:schemeClr val="lt1"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    2006                   2016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4800" y="3714751"/>
            <a:ext cx="2592000" cy="246221"/>
          </a:xfrm>
          <a:prstGeom prst="rect">
            <a:avLst/>
          </a:prstGeom>
          <a:solidFill>
            <a:schemeClr val="lt1">
              <a:alpha val="7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     2006                         2016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Левая круглая скобка 18"/>
          <p:cNvSpPr/>
          <p:nvPr/>
        </p:nvSpPr>
        <p:spPr>
          <a:xfrm rot="16200000">
            <a:off x="2523920" y="3182634"/>
            <a:ext cx="1080000" cy="2556000"/>
          </a:xfrm>
          <a:prstGeom prst="leftBracket">
            <a:avLst>
              <a:gd name="adj" fmla="val 64318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  <a:gs pos="31000">
                <a:schemeClr val="accent2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Площадь под многолетними плодовыми насаждениями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ягодными культурами</a:t>
            </a:r>
          </a:p>
        </p:txBody>
      </p:sp>
      <p:sp>
        <p:nvSpPr>
          <p:cNvPr id="21" name="Левая круглая скобка 20"/>
          <p:cNvSpPr/>
          <p:nvPr/>
        </p:nvSpPr>
        <p:spPr>
          <a:xfrm rot="16200000">
            <a:off x="6042380" y="3182856"/>
            <a:ext cx="1080000" cy="2592000"/>
          </a:xfrm>
          <a:prstGeom prst="leftBracket">
            <a:avLst>
              <a:gd name="adj" fmla="val 98157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34000">
                <a:schemeClr val="accent4">
                  <a:lumMod val="20000"/>
                  <a:lumOff val="80000"/>
                </a:schemeClr>
              </a:gs>
            </a:gsLst>
            <a:lin ang="0" scaled="1"/>
          </a:gra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Площадь под виноградниками</a:t>
            </a: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1928794" y="2786058"/>
          <a:ext cx="2214578" cy="92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/>
          <p:cNvGraphicFramePr/>
          <p:nvPr/>
        </p:nvGraphicFramePr>
        <p:xfrm>
          <a:off x="5429256" y="2928934"/>
          <a:ext cx="2214578" cy="785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714612" y="27860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24,0%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15074" y="29289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10,3%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5616000"/>
            <a:ext cx="9144000" cy="1080000"/>
            <a:chOff x="0" y="5778000"/>
            <a:chExt cx="9144000" cy="1080000"/>
          </a:xfrm>
        </p:grpSpPr>
        <p:pic>
          <p:nvPicPr>
            <p:cNvPr id="17" name="Picture 2" descr="&amp;Kcy;&amp;acy;&amp;rcy;&amp;tcy;&amp;icy;&amp;ncy;&amp;kcy;&amp;icy; &amp;pcy;&amp;ocy; &amp;zcy;&amp;acy;&amp;pcy;&amp;rcy;&amp;ocy;&amp;scy;&amp;ucy; &amp;pcy;&amp;ocy;&amp;scy;&amp;iecy;&amp;vcy;&amp;ncy;&amp;acy;&amp;yacy; &amp;pcy;&amp;ocy;&amp;dcy; &amp;pcy;&amp;lcy;&amp;ocy;&amp;dcy;&amp;ocy;&amp;vcy;&amp;ocy; &amp;yacy;&amp;gcy;&amp;ocy;&amp;dcy;&amp;ncy;&amp;ycy;&amp;mcy;&amp;icy;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29058" y="5778000"/>
              <a:ext cx="1218240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Picture 4" descr="&amp;Pcy;&amp;ocy;&amp;khcy;&amp;ocy;&amp;zhcy;&amp;iecy;&amp;ie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8" cstate="print"/>
            <a:srcRect l="15744" t="13359" r="15553" b="16030"/>
            <a:stretch>
              <a:fillRect/>
            </a:stretch>
          </p:blipFill>
          <p:spPr bwMode="auto">
            <a:xfrm>
              <a:off x="7742919" y="5778000"/>
              <a:ext cx="1401081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Picture 6" descr="&amp;Pcy;&amp;ocy;&amp;khcy;&amp;ocy;&amp;zhcy;&amp;iecy;&amp;ie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9" cstate="print"/>
            <a:srcRect r="10702"/>
            <a:stretch>
              <a:fillRect/>
            </a:stretch>
          </p:blipFill>
          <p:spPr bwMode="auto">
            <a:xfrm>
              <a:off x="5214942" y="5778000"/>
              <a:ext cx="1285884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Рисунок 29" descr="99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5778000"/>
              <a:ext cx="1195572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1" name="Рисунок 30" descr="груша.jpg"/>
            <p:cNvPicPr>
              <a:picLocks noChangeAspect="1"/>
            </p:cNvPicPr>
            <p:nvPr/>
          </p:nvPicPr>
          <p:blipFill>
            <a:blip r:embed="rId11" cstate="print"/>
            <a:srcRect r="10703"/>
            <a:stretch>
              <a:fillRect/>
            </a:stretch>
          </p:blipFill>
          <p:spPr>
            <a:xfrm>
              <a:off x="1285852" y="5778000"/>
              <a:ext cx="1285884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Рисунок 31" descr="слива.jpg"/>
            <p:cNvPicPr>
              <a:picLocks noChangeAspect="1"/>
            </p:cNvPicPr>
            <p:nvPr/>
          </p:nvPicPr>
          <p:blipFill>
            <a:blip r:embed="rId12" cstate="print"/>
            <a:srcRect l="10579"/>
            <a:stretch>
              <a:fillRect/>
            </a:stretch>
          </p:blipFill>
          <p:spPr>
            <a:xfrm>
              <a:off x="2643174" y="5778000"/>
              <a:ext cx="1207734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16" descr="&amp;Pcy;&amp;ocy;&amp;khcy;&amp;ocy;&amp;zhcy;&amp;iecy;&amp;iecy; &amp;icy;&amp;zcy;&amp;ocy;&amp;bcy;&amp;rcy;&amp;acy;&amp;zhcy;&amp;iecy;&amp;ncy;&amp;icy;&amp;iecy;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572264" y="5778000"/>
              <a:ext cx="1080000" cy="1080000"/>
            </a:xfrm>
            <a:prstGeom prst="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cxnSp>
        <p:nvCxnSpPr>
          <p:cNvPr id="34" name="Прямая соединительная линия 33"/>
          <p:cNvCxnSpPr/>
          <p:nvPr/>
        </p:nvCxnSpPr>
        <p:spPr>
          <a:xfrm>
            <a:off x="1" y="721033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http://www.vshp2016.ru/img/logo-big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65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7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4" grpId="0">
        <p:bldAsOne/>
      </p:bldGraphic>
      <p:bldP spid="27" grpId="0" animBg="1"/>
      <p:bldP spid="29" grpId="0" animBg="1"/>
      <p:bldP spid="19" grpId="0" animBg="1"/>
      <p:bldP spid="21" grpId="0" animBg="1"/>
      <p:bldGraphic spid="18" grpId="0">
        <p:bldAsOne/>
      </p:bldGraphic>
      <p:bldGraphic spid="20" grpId="0">
        <p:bldAsOne/>
      </p:bldGraphic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191995" y="1333485"/>
            <a:ext cx="1008112" cy="40944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83883" y="1333485"/>
            <a:ext cx="1008112" cy="409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" y="78770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220072" y="1333485"/>
            <a:ext cx="1008112" cy="40944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04564" y="1333485"/>
            <a:ext cx="1007396" cy="40944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333485"/>
            <a:ext cx="1008112" cy="409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333485"/>
            <a:ext cx="1008112" cy="409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29689" y="1333485"/>
            <a:ext cx="1066047" cy="40944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73659"/>
              </p:ext>
            </p:extLst>
          </p:nvPr>
        </p:nvGraphicFramePr>
        <p:xfrm>
          <a:off x="1129689" y="5589240"/>
          <a:ext cx="7560842" cy="335280"/>
        </p:xfrm>
        <a:graphic>
          <a:graphicData uri="http://schemas.openxmlformats.org/drawingml/2006/table">
            <a:tbl>
              <a:tblPr/>
              <a:tblGrid>
                <a:gridCol w="128956"/>
                <a:gridCol w="2016991"/>
                <a:gridCol w="127733"/>
                <a:gridCol w="3901720"/>
                <a:gridCol w="128956"/>
                <a:gridCol w="1256486"/>
              </a:tblGrid>
              <a:tr h="3352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Сельскохозяйственные   организации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Крестьянские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(фермерские) хозяйства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индивидуальные предприниматели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Хозяйства 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45419227"/>
              </p:ext>
            </p:extLst>
          </p:nvPr>
        </p:nvGraphicFramePr>
        <p:xfrm>
          <a:off x="446276" y="1363885"/>
          <a:ext cx="782973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9689" y="4869160"/>
            <a:ext cx="1066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Семечковые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культуры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736" y="489763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Косточковые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культуры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4564" y="4897635"/>
            <a:ext cx="107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Орехоплодные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культуры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48919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Субтропические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культуры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489763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Цитрусовые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культуры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238183" y="4886325"/>
            <a:ext cx="9538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Ягодники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91994" y="4891980"/>
            <a:ext cx="1052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Виноградники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3859" y="49044"/>
            <a:ext cx="84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Структура площадей многолетних плодовых насаждений и ягодных культур 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категориям хозяйств, </a:t>
            </a:r>
            <a:br>
              <a:rPr lang="ru-RU" sz="14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в процентах к итогу</a:t>
            </a:r>
          </a:p>
        </p:txBody>
      </p:sp>
      <p:pic>
        <p:nvPicPr>
          <p:cNvPr id="27" name="Рисунок 26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949280"/>
            <a:ext cx="9144000" cy="8839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2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138946"/>
            <a:ext cx="8316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Структура площадей </a:t>
            </a: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многолетних </a:t>
            </a: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плодовых 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насаждений и </a:t>
            </a: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ягодных 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культур,</a:t>
            </a: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в процентах к итогу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7578487"/>
              </p:ext>
            </p:extLst>
          </p:nvPr>
        </p:nvGraphicFramePr>
        <p:xfrm>
          <a:off x="1405530" y="1550925"/>
          <a:ext cx="676875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косточковы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6893"/>
            <a:ext cx="1594484" cy="10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04" y="1268760"/>
            <a:ext cx="1314400" cy="8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4797152"/>
            <a:ext cx="2096873" cy="122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ягодники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40543"/>
            <a:ext cx="1781944" cy="13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фундук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28" y="4003377"/>
            <a:ext cx="1381576" cy="103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фейхо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Картинки по запросу фейхо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37336" y="5006004"/>
            <a:ext cx="1568208" cy="1019784"/>
            <a:chOff x="1275600" y="4874561"/>
            <a:chExt cx="1568208" cy="1019784"/>
          </a:xfrm>
        </p:grpSpPr>
        <p:pic>
          <p:nvPicPr>
            <p:cNvPr id="2058" name="Picture 10" descr="Картинки по запросу фейхоа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439" y="4874561"/>
              <a:ext cx="1177369" cy="78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600" y="5029304"/>
              <a:ext cx="979523" cy="865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3859" y="119881"/>
            <a:ext cx="84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Поголовье сельскохозяйственных животных, </a:t>
            </a: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тысяч</a:t>
            </a:r>
            <a:endParaRPr lang="ru-RU" sz="1400" cap="al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858545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8962231"/>
              </p:ext>
            </p:extLst>
          </p:nvPr>
        </p:nvGraphicFramePr>
        <p:xfrm>
          <a:off x="446685" y="1397000"/>
          <a:ext cx="815776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2" name="Группа 41"/>
          <p:cNvGrpSpPr/>
          <p:nvPr/>
        </p:nvGrpSpPr>
        <p:grpSpPr>
          <a:xfrm>
            <a:off x="1836619" y="3212976"/>
            <a:ext cx="6263779" cy="1229557"/>
            <a:chOff x="1836619" y="3212976"/>
            <a:chExt cx="6263779" cy="1229557"/>
          </a:xfrm>
        </p:grpSpPr>
        <p:sp>
          <p:nvSpPr>
            <p:cNvPr id="18" name="TextBox 2"/>
            <p:cNvSpPr txBox="1"/>
            <p:nvPr/>
          </p:nvSpPr>
          <p:spPr>
            <a:xfrm>
              <a:off x="7812360" y="3443800"/>
              <a:ext cx="288038" cy="23259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24%</a:t>
              </a:r>
              <a:endPara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1836619" y="3212976"/>
              <a:ext cx="6033829" cy="1229557"/>
              <a:chOff x="1836619" y="3212976"/>
              <a:chExt cx="6033829" cy="1229557"/>
            </a:xfrm>
          </p:grpSpPr>
          <p:sp>
            <p:nvSpPr>
              <p:cNvPr id="15" name="Блок-схема: объединение 14"/>
              <p:cNvSpPr/>
              <p:nvPr/>
            </p:nvSpPr>
            <p:spPr>
              <a:xfrm>
                <a:off x="6704397" y="4257901"/>
                <a:ext cx="144019" cy="182862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6" name="TextBox 2"/>
              <p:cNvSpPr txBox="1"/>
              <p:nvPr/>
            </p:nvSpPr>
            <p:spPr>
              <a:xfrm>
                <a:off x="6790328" y="4209939"/>
                <a:ext cx="288038" cy="23259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31%</a:t>
                </a:r>
                <a:endParaRPr lang="ru-RU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Блок-схема: объединение 6"/>
              <p:cNvSpPr/>
              <p:nvPr/>
            </p:nvSpPr>
            <p:spPr>
              <a:xfrm>
                <a:off x="1836619" y="3260938"/>
                <a:ext cx="144019" cy="182862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" name="TextBox 2"/>
              <p:cNvSpPr txBox="1"/>
              <p:nvPr/>
            </p:nvSpPr>
            <p:spPr>
              <a:xfrm>
                <a:off x="1922550" y="3212976"/>
                <a:ext cx="288038" cy="23259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25%</a:t>
                </a:r>
                <a:endParaRPr lang="ru-RU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Блок-схема: объединение 10"/>
              <p:cNvSpPr/>
              <p:nvPr/>
            </p:nvSpPr>
            <p:spPr>
              <a:xfrm>
                <a:off x="2813148" y="3937665"/>
                <a:ext cx="144019" cy="182862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" name="TextBox 2"/>
              <p:cNvSpPr txBox="1"/>
              <p:nvPr/>
            </p:nvSpPr>
            <p:spPr>
              <a:xfrm>
                <a:off x="2899079" y="3889703"/>
                <a:ext cx="288038" cy="23259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23%</a:t>
                </a:r>
                <a:endParaRPr lang="ru-RU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Блок-схема: объединение 12"/>
              <p:cNvSpPr/>
              <p:nvPr/>
            </p:nvSpPr>
            <p:spPr>
              <a:xfrm>
                <a:off x="4799244" y="3400331"/>
                <a:ext cx="144019" cy="182862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4" name="TextBox 2"/>
              <p:cNvSpPr txBox="1"/>
              <p:nvPr/>
            </p:nvSpPr>
            <p:spPr>
              <a:xfrm>
                <a:off x="4885175" y="3352368"/>
                <a:ext cx="648078" cy="243377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sz="9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3,4 раза</a:t>
                </a:r>
                <a:endParaRPr lang="ru-RU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Блок-схема: объединение 16"/>
              <p:cNvSpPr/>
              <p:nvPr/>
            </p:nvSpPr>
            <p:spPr>
              <a:xfrm>
                <a:off x="7726429" y="3491762"/>
                <a:ext cx="144019" cy="182862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" name="TextBox 1"/>
              <p:cNvSpPr txBox="1"/>
              <p:nvPr/>
            </p:nvSpPr>
            <p:spPr>
              <a:xfrm>
                <a:off x="3635896" y="4141604"/>
                <a:ext cx="504067" cy="212311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7 раз</a:t>
                </a:r>
                <a:endParaRPr lang="ru-RU" sz="9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3517029" y="4170259"/>
                <a:ext cx="144019" cy="155002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9" name="TextBox 1"/>
              <p:cNvSpPr txBox="1"/>
              <p:nvPr/>
            </p:nvSpPr>
            <p:spPr>
              <a:xfrm>
                <a:off x="5652120" y="3977345"/>
                <a:ext cx="504067" cy="212311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1,8 раза</a:t>
                </a:r>
                <a:endParaRPr lang="ru-RU" sz="9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Равнобедренный треугольник 19"/>
              <p:cNvSpPr/>
              <p:nvPr/>
            </p:nvSpPr>
            <p:spPr>
              <a:xfrm>
                <a:off x="5533253" y="4006000"/>
                <a:ext cx="144019" cy="155002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pic>
        <p:nvPicPr>
          <p:cNvPr id="24" name="Рисунок 23" descr="Корова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2332" y="3260938"/>
            <a:ext cx="941631" cy="428628"/>
          </a:xfrm>
          <a:prstGeom prst="rect">
            <a:avLst/>
          </a:prstGeom>
        </p:spPr>
      </p:pic>
      <p:pic>
        <p:nvPicPr>
          <p:cNvPr id="25" name="Рисунок 24" descr="КРС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5923" y="2204864"/>
            <a:ext cx="472259" cy="642941"/>
          </a:xfrm>
          <a:prstGeom prst="rect">
            <a:avLst/>
          </a:prstGeom>
        </p:spPr>
      </p:pic>
      <p:pic>
        <p:nvPicPr>
          <p:cNvPr id="26" name="Рисунок 25" descr="Мясной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9730" y="3595746"/>
            <a:ext cx="896395" cy="555375"/>
          </a:xfrm>
          <a:prstGeom prst="rect">
            <a:avLst/>
          </a:prstGeom>
        </p:spPr>
      </p:pic>
      <p:pic>
        <p:nvPicPr>
          <p:cNvPr id="28" name="Рисунок 27" descr="Свин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9238" y="5218244"/>
            <a:ext cx="436615" cy="360000"/>
          </a:xfrm>
          <a:prstGeom prst="rect">
            <a:avLst/>
          </a:prstGeom>
        </p:spPr>
      </p:pic>
      <p:pic>
        <p:nvPicPr>
          <p:cNvPr id="29" name="Рисунок 28" descr="Овц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38892" y="5208288"/>
            <a:ext cx="417295" cy="360000"/>
          </a:xfrm>
          <a:prstGeom prst="rect">
            <a:avLst/>
          </a:prstGeom>
        </p:spPr>
      </p:pic>
      <p:pic>
        <p:nvPicPr>
          <p:cNvPr id="30" name="Рисунок 29" descr="Коз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36347" y="5050857"/>
            <a:ext cx="396000" cy="700616"/>
          </a:xfrm>
          <a:prstGeom prst="rect">
            <a:avLst/>
          </a:prstGeom>
        </p:spPr>
      </p:pic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870047371"/>
              </p:ext>
            </p:extLst>
          </p:nvPr>
        </p:nvGraphicFramePr>
        <p:xfrm>
          <a:off x="5738892" y="1390944"/>
          <a:ext cx="1411822" cy="113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836962" y="1533578"/>
            <a:ext cx="7289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1444" y="1533578"/>
            <a:ext cx="709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35" name="AutoShape 2" descr="Картинки по запросу контур кролик в растр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4" descr="Картинки по запросу контур кролик в растр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92" t="15333" r="55428" b="63110"/>
          <a:stretch/>
        </p:blipFill>
        <p:spPr bwMode="auto">
          <a:xfrm>
            <a:off x="7812360" y="5010630"/>
            <a:ext cx="758087" cy="7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http://www.vshp2016.ru/img/logo-big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9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3859" y="119881"/>
            <a:ext cx="84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Поголовье птицы В ХОЗЯЙСТВАХ ВСЕХ КАТЕГОРИЙ, </a:t>
            </a: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тысяч</a:t>
            </a:r>
            <a:endParaRPr lang="ru-RU" sz="1400" cap="al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858545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49200775"/>
              </p:ext>
            </p:extLst>
          </p:nvPr>
        </p:nvGraphicFramePr>
        <p:xfrm>
          <a:off x="440788" y="1785401"/>
          <a:ext cx="815776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1053765118"/>
              </p:ext>
            </p:extLst>
          </p:nvPr>
        </p:nvGraphicFramePr>
        <p:xfrm>
          <a:off x="4309697" y="1431785"/>
          <a:ext cx="1411822" cy="113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407767" y="1574419"/>
            <a:ext cx="72894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2249" y="1574419"/>
            <a:ext cx="709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1494908" y="1844478"/>
            <a:ext cx="6599598" cy="3198028"/>
            <a:chOff x="1500805" y="1427422"/>
            <a:chExt cx="6599598" cy="3198028"/>
          </a:xfrm>
        </p:grpSpPr>
        <p:sp>
          <p:nvSpPr>
            <p:cNvPr id="42" name="TextBox 1"/>
            <p:cNvSpPr txBox="1"/>
            <p:nvPr/>
          </p:nvSpPr>
          <p:spPr>
            <a:xfrm>
              <a:off x="7596336" y="4413139"/>
              <a:ext cx="504067" cy="21231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5 раз</a:t>
              </a:r>
              <a:endPara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500805" y="1427422"/>
              <a:ext cx="6120683" cy="3193448"/>
              <a:chOff x="1500805" y="1427422"/>
              <a:chExt cx="6120683" cy="3193448"/>
            </a:xfrm>
          </p:grpSpPr>
          <p:sp>
            <p:nvSpPr>
              <p:cNvPr id="34" name="Блок-схема: объединение 33"/>
              <p:cNvSpPr/>
              <p:nvPr/>
            </p:nvSpPr>
            <p:spPr>
              <a:xfrm>
                <a:off x="2757877" y="3404954"/>
                <a:ext cx="144019" cy="182862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5" name="TextBox 2"/>
              <p:cNvSpPr txBox="1"/>
              <p:nvPr/>
            </p:nvSpPr>
            <p:spPr>
              <a:xfrm>
                <a:off x="2843808" y="3356992"/>
                <a:ext cx="432048" cy="23259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24%</a:t>
                </a:r>
                <a:endParaRPr lang="ru-RU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1"/>
              <p:cNvSpPr txBox="1"/>
              <p:nvPr/>
            </p:nvSpPr>
            <p:spPr>
              <a:xfrm>
                <a:off x="4638537" y="4408559"/>
                <a:ext cx="504067" cy="212311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30%</a:t>
                </a:r>
                <a:endParaRPr lang="ru-RU" sz="9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Равнобедренный треугольник 36"/>
              <p:cNvSpPr/>
              <p:nvPr/>
            </p:nvSpPr>
            <p:spPr>
              <a:xfrm>
                <a:off x="4519670" y="4437214"/>
                <a:ext cx="144019" cy="155002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8" name="Блок-схема: объединение 37"/>
              <p:cNvSpPr/>
              <p:nvPr/>
            </p:nvSpPr>
            <p:spPr>
              <a:xfrm>
                <a:off x="3511059" y="4221957"/>
                <a:ext cx="144019" cy="182862"/>
              </a:xfrm>
              <a:prstGeom prst="flowChartMerg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9" name="TextBox 2"/>
              <p:cNvSpPr txBox="1"/>
              <p:nvPr/>
            </p:nvSpPr>
            <p:spPr>
              <a:xfrm>
                <a:off x="3596990" y="4145340"/>
                <a:ext cx="504056" cy="232594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31%</a:t>
                </a:r>
                <a:endParaRPr lang="ru-RU" sz="9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1"/>
              <p:cNvSpPr txBox="1"/>
              <p:nvPr/>
            </p:nvSpPr>
            <p:spPr>
              <a:xfrm>
                <a:off x="6660232" y="4351424"/>
                <a:ext cx="504067" cy="212311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en-US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ru-RU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раз</a:t>
                </a:r>
                <a:endParaRPr lang="ru-RU" sz="9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Равнобедренный треугольник 40"/>
              <p:cNvSpPr/>
              <p:nvPr/>
            </p:nvSpPr>
            <p:spPr>
              <a:xfrm>
                <a:off x="6541365" y="4380079"/>
                <a:ext cx="144019" cy="155002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3" name="Равнобедренный треугольник 42"/>
              <p:cNvSpPr/>
              <p:nvPr/>
            </p:nvSpPr>
            <p:spPr>
              <a:xfrm>
                <a:off x="7477469" y="4441794"/>
                <a:ext cx="144019" cy="155002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4" name="TextBox 1"/>
              <p:cNvSpPr txBox="1"/>
              <p:nvPr/>
            </p:nvSpPr>
            <p:spPr>
              <a:xfrm>
                <a:off x="1619672" y="1427422"/>
                <a:ext cx="504067" cy="212311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8%</a:t>
                </a:r>
                <a:endParaRPr lang="ru-RU" sz="9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Равнобедренный треугольник 44"/>
              <p:cNvSpPr/>
              <p:nvPr/>
            </p:nvSpPr>
            <p:spPr>
              <a:xfrm>
                <a:off x="1500805" y="1456077"/>
                <a:ext cx="144019" cy="155002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29" name="TextBox 1"/>
              <p:cNvSpPr txBox="1"/>
              <p:nvPr/>
            </p:nvSpPr>
            <p:spPr>
              <a:xfrm>
                <a:off x="5481846" y="4331058"/>
                <a:ext cx="504067" cy="212311"/>
              </a:xfrm>
              <a:prstGeom prst="rect">
                <a:avLst/>
              </a:prstGeom>
            </p:spPr>
            <p:txBody>
              <a:bodyPr wrap="non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 </a:t>
                </a:r>
                <a:r>
                  <a:rPr lang="en-US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9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раз</a:t>
                </a:r>
                <a:r>
                  <a:rPr lang="ru-RU" sz="9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>
              <a:xfrm>
                <a:off x="5362979" y="4359713"/>
                <a:ext cx="144019" cy="155002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</p:grp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75" y="1844478"/>
            <a:ext cx="5139824" cy="263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297982"/>
              </a:clrFrom>
              <a:clrTo>
                <a:srgbClr val="2979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03" y="2678126"/>
            <a:ext cx="612000" cy="190647"/>
          </a:xfrm>
          <a:prstGeom prst="rect">
            <a:avLst/>
          </a:prstGeom>
        </p:spPr>
      </p:pic>
      <p:pic>
        <p:nvPicPr>
          <p:cNvPr id="28" name="Picture 2" descr="http://www.vshp2016.ru/img/logo-big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67543" y="897310"/>
            <a:ext cx="7776863" cy="8002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ПОГОЛОВЬЕ ПТИЦЫ, ВСЕГО</a:t>
            </a:r>
            <a:endParaRPr lang="ru-RU" sz="1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spcAft>
                <a:spcPts val="120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2006 году – 26184,3                                               в 2016 году – 26706,1</a:t>
            </a:r>
            <a:endParaRPr lang="ru-RU" sz="1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76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" y="78770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70768" y="95239"/>
            <a:ext cx="8173233" cy="69246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Структура поголовья основных видов сельскохозяйственных животных </a:t>
            </a:r>
            <a:r>
              <a:rPr lang="en-US" sz="1400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по категориям 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хозяйств,</a:t>
            </a:r>
            <a:r>
              <a:rPr lang="en-US" sz="1400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cap="all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cap="all" dirty="0">
                <a:latin typeface="Times New Roman" pitchFamily="18" charset="0"/>
                <a:cs typeface="Times New Roman" pitchFamily="18" charset="0"/>
              </a:rPr>
              <a:t>процентах от поголовья сельскохозяйственных животных в хозяйствах всех </a:t>
            </a:r>
            <a:r>
              <a:rPr lang="ru-RU" sz="1100" cap="all" dirty="0" smtClean="0">
                <a:latin typeface="Times New Roman" pitchFamily="18" charset="0"/>
                <a:cs typeface="Times New Roman" pitchFamily="18" charset="0"/>
              </a:rPr>
              <a:t>категорий</a:t>
            </a:r>
            <a:endParaRPr lang="ru-RU" sz="11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1333485"/>
            <a:ext cx="1418400" cy="40944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1333485"/>
            <a:ext cx="1429200" cy="40944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1333485"/>
            <a:ext cx="1429200" cy="409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70959" y="1333485"/>
            <a:ext cx="1440000" cy="409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29689" y="1333485"/>
            <a:ext cx="1440000" cy="40944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53520"/>
              </p:ext>
            </p:extLst>
          </p:nvPr>
        </p:nvGraphicFramePr>
        <p:xfrm>
          <a:off x="1129689" y="5589240"/>
          <a:ext cx="7560842" cy="335280"/>
        </p:xfrm>
        <a:graphic>
          <a:graphicData uri="http://schemas.openxmlformats.org/drawingml/2006/table">
            <a:tbl>
              <a:tblPr/>
              <a:tblGrid>
                <a:gridCol w="128956"/>
                <a:gridCol w="2016991"/>
                <a:gridCol w="127733"/>
                <a:gridCol w="3901720"/>
                <a:gridCol w="128956"/>
                <a:gridCol w="1256486"/>
              </a:tblGrid>
              <a:tr h="3352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Сельскохозяйственные   организации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Крестьянские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(фермерские) хозяйства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и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индивидуальные предприниматели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Хозяйства 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населения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29437009"/>
              </p:ext>
            </p:extLst>
          </p:nvPr>
        </p:nvGraphicFramePr>
        <p:xfrm>
          <a:off x="446685" y="1363885"/>
          <a:ext cx="782973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89892" y="4869160"/>
            <a:ext cx="1319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Крупный рогатый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скот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7756" y="4880570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Коровы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61142" y="4891980"/>
            <a:ext cx="6687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Свиньи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4706" y="4891980"/>
            <a:ext cx="1015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Овцы и козы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3325" y="4897635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Птица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pic>
        <p:nvPicPr>
          <p:cNvPr id="17" name="Рисунок 16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21287"/>
            <a:ext cx="9144000" cy="8119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05264"/>
            <a:ext cx="9144000" cy="1052736"/>
          </a:xfrm>
          <a:prstGeom prst="rect">
            <a:avLst/>
          </a:prstGeom>
        </p:spPr>
      </p:pic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826653425"/>
              </p:ext>
            </p:extLst>
          </p:nvPr>
        </p:nvGraphicFramePr>
        <p:xfrm>
          <a:off x="0" y="1500174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0" y="642918"/>
            <a:ext cx="9144000" cy="2616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Общая площадь земли, площадь сельскохозяйственных угодий и пашни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в среднем на одну организацию (хозяйство) , 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гектаров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0" y="3643314"/>
            <a:ext cx="9144000" cy="26161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Поголовье сельскохозяйственных животных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в среднем на одну организацию (хозяйство) , </a:t>
            </a:r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голов</a:t>
            </a:r>
            <a:endParaRPr lang="ru-RU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2876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1570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00264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1142984"/>
            <a:ext cx="2857488" cy="2308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3021656081"/>
              </p:ext>
            </p:extLst>
          </p:nvPr>
        </p:nvGraphicFramePr>
        <p:xfrm>
          <a:off x="3143240" y="1500174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286116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14810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43504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43240" y="1142984"/>
            <a:ext cx="2857488" cy="3693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Крестьянские (фермерские) хозяйства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 индивидуальные предприниматели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9" name="Диаграмма 68"/>
          <p:cNvGraphicFramePr/>
          <p:nvPr/>
        </p:nvGraphicFramePr>
        <p:xfrm>
          <a:off x="6143636" y="1500174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6286512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15206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43900" y="2928934"/>
            <a:ext cx="790601" cy="215444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43636" y="1142984"/>
            <a:ext cx="2857488" cy="5078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latin typeface="Arial" pitchFamily="34" charset="0"/>
                <a:cs typeface="Arial" pitchFamily="34" charset="0"/>
              </a:rPr>
              <a:t>Личные подсобные </a:t>
            </a: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 другие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индивидуальные </a:t>
            </a:r>
          </a:p>
          <a:p>
            <a:pPr algn="ctr"/>
            <a:r>
              <a:rPr lang="ru-RU" sz="900" b="1" dirty="0">
                <a:latin typeface="Arial" pitchFamily="34" charset="0"/>
                <a:cs typeface="Arial" pitchFamily="34" charset="0"/>
              </a:rPr>
              <a:t>хозяйства граждан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46081" y="176120"/>
            <a:ext cx="8929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ОСНОВНЫЕ ПОКАЗАТЕЛИ В СРЕДНЕМ НА ОДИН ОБЪЕКТ</a:t>
            </a:r>
          </a:p>
        </p:txBody>
      </p:sp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1714480" y="3271838"/>
          <a:ext cx="6096000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"/>
                <a:gridCol w="1746248"/>
                <a:gridCol w="254016"/>
                <a:gridCol w="2071702"/>
                <a:gridCol w="285752"/>
                <a:gridCol w="1452530"/>
              </a:tblGrid>
              <a:tr h="214314"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Общая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земельная площадь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Сельскохозяйственные угодья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Пашня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6" name="Диаграмма 75"/>
          <p:cNvGraphicFramePr/>
          <p:nvPr>
            <p:extLst>
              <p:ext uri="{D42A27DB-BD31-4B8C-83A1-F6EECF244321}">
                <p14:modId xmlns:p14="http://schemas.microsoft.com/office/powerpoint/2010/main" val="774485904"/>
              </p:ext>
            </p:extLst>
          </p:nvPr>
        </p:nvGraphicFramePr>
        <p:xfrm>
          <a:off x="0" y="4500570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142876" y="5929330"/>
            <a:ext cx="790601" cy="2154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71570" y="5929330"/>
            <a:ext cx="790601" cy="2154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00264" y="5929330"/>
            <a:ext cx="790601" cy="2154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0" y="4143380"/>
            <a:ext cx="2857488" cy="2308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1" name="Диаграмма 80"/>
          <p:cNvGraphicFramePr/>
          <p:nvPr>
            <p:extLst>
              <p:ext uri="{D42A27DB-BD31-4B8C-83A1-F6EECF244321}">
                <p14:modId xmlns:p14="http://schemas.microsoft.com/office/powerpoint/2010/main" val="625519483"/>
              </p:ext>
            </p:extLst>
          </p:nvPr>
        </p:nvGraphicFramePr>
        <p:xfrm>
          <a:off x="3143240" y="4500570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3286116" y="5929330"/>
            <a:ext cx="790601" cy="2154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14810" y="5929330"/>
            <a:ext cx="790601" cy="2154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143504" y="5929330"/>
            <a:ext cx="790601" cy="2154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43240" y="4143380"/>
            <a:ext cx="2857488" cy="369332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Крестьянские (фермерские) хозяйства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 индивидуальные предприниматели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" name="Диаграмма 85"/>
          <p:cNvGraphicFramePr/>
          <p:nvPr/>
        </p:nvGraphicFramePr>
        <p:xfrm>
          <a:off x="6143636" y="4500570"/>
          <a:ext cx="28574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6286512" y="5929330"/>
            <a:ext cx="790601" cy="2154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15206" y="5929330"/>
            <a:ext cx="790601" cy="2154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143900" y="5929330"/>
            <a:ext cx="790601" cy="215444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2006    2016 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143636" y="4143380"/>
            <a:ext cx="2857488" cy="507831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Личные подсобные </a:t>
            </a: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и другие </a:t>
            </a:r>
            <a:r>
              <a:rPr lang="ru-RU" sz="900" b="1" dirty="0">
                <a:latin typeface="Arial" pitchFamily="34" charset="0"/>
                <a:cs typeface="Arial" pitchFamily="34" charset="0"/>
              </a:rPr>
              <a:t>индивидуальные </a:t>
            </a: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900" b="1" dirty="0" smtClean="0">
                <a:latin typeface="Arial" pitchFamily="34" charset="0"/>
                <a:cs typeface="Arial" pitchFamily="34" charset="0"/>
              </a:rPr>
              <a:t>хозяйства граждан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1" name="Таблица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26874"/>
              </p:ext>
            </p:extLst>
          </p:nvPr>
        </p:nvGraphicFramePr>
        <p:xfrm>
          <a:off x="2000264" y="6144774"/>
          <a:ext cx="5810248" cy="22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752"/>
                <a:gridCol w="2097375"/>
                <a:gridCol w="272357"/>
                <a:gridCol w="1497965"/>
                <a:gridCol w="272357"/>
                <a:gridCol w="1384442"/>
              </a:tblGrid>
              <a:tr h="214314"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Крупный рогатый скот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Свиньи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Птица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9" name="Picture 2" descr="http://www.vshp2016.ru/img/logo-big.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625818" cy="625818"/>
          </a:xfrm>
          <a:prstGeom prst="rect">
            <a:avLst/>
          </a:prstGeom>
          <a:noFill/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38110" y="64291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237312"/>
            <a:ext cx="9144000" cy="62068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0" y="708791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3638" y="191479"/>
            <a:ext cx="8380362" cy="477025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Наличие сельскохозяйственной техники,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latin typeface="Arial" pitchFamily="34" charset="0"/>
                <a:cs typeface="Arial" pitchFamily="34" charset="0"/>
              </a:rPr>
            </a:br>
            <a:r>
              <a:rPr lang="ru-RU" sz="1100" cap="all" dirty="0" smtClean="0">
                <a:latin typeface="Times New Roman" pitchFamily="18" charset="0"/>
                <a:cs typeface="Times New Roman" pitchFamily="18" charset="0"/>
              </a:rPr>
              <a:t>штук</a:t>
            </a:r>
            <a:endParaRPr lang="ru-RU" sz="11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2081" y="1108784"/>
            <a:ext cx="33575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82675" y="1108775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Крестьянские (фермерские) хозяйства</a:t>
            </a:r>
            <a:br>
              <a:rPr lang="ru-RU" sz="1000" b="1" dirty="0" smtClean="0">
                <a:latin typeface="Arial" pitchFamily="34" charset="0"/>
                <a:cs typeface="Arial" pitchFamily="34" charset="0"/>
              </a:rPr>
            </a:b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и индивидуальные предприниматели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81569850"/>
              </p:ext>
            </p:extLst>
          </p:nvPr>
        </p:nvGraphicFramePr>
        <p:xfrm>
          <a:off x="47666" y="789499"/>
          <a:ext cx="4526167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3835953402"/>
              </p:ext>
            </p:extLst>
          </p:nvPr>
        </p:nvGraphicFramePr>
        <p:xfrm>
          <a:off x="4573833" y="789499"/>
          <a:ext cx="4526167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41" name="Picture 2" descr="http://www.vshp2016.ru/img/logo-big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653384" cy="65338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423" y="4653136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344" y="4653136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8823" y="4655518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7744" y="4655518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84688" y="4649948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93609" y="4649948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07041" y="4655518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5962" y="4655518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24188" y="4655518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33109" y="4655518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46576" y="4655518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55497" y="4655518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4197" y="4649948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63118" y="4649948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33303" y="4655518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2224" y="4655518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07295" y="4655518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16216" y="4655518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64293" y="4662663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73214" y="4662663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54578" y="4662663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3499" y="4662663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73154" y="4655518"/>
            <a:ext cx="500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82075" y="4655518"/>
            <a:ext cx="5165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504119"/>
              </p:ext>
            </p:extLst>
          </p:nvPr>
        </p:nvGraphicFramePr>
        <p:xfrm>
          <a:off x="2368131" y="5065095"/>
          <a:ext cx="4870249" cy="11371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75677"/>
                <a:gridCol w="4394572"/>
              </a:tblGrid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Тракторы 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Комбайны зерноуборочные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Комбайны кукурузоуборочные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Комбайны картофелеуборочные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Комбайны кормоуборочные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84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34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Машины свеклоуборочные(без</a:t>
                      </a:r>
                      <a:r>
                        <a:rPr lang="ru-RU" sz="10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ботвоуборочных)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609" y="2132856"/>
            <a:ext cx="229009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14" y="2060848"/>
            <a:ext cx="1934769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65800"/>
            <a:ext cx="9144000" cy="1092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2200"/>
            <a:ext cx="9144000" cy="4673600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68060779"/>
              </p:ext>
            </p:extLst>
          </p:nvPr>
        </p:nvGraphicFramePr>
        <p:xfrm>
          <a:off x="680074" y="3140968"/>
          <a:ext cx="4013655" cy="275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708791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3638" y="191479"/>
            <a:ext cx="8380362" cy="52319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Структура тракторов по Возрасту,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b="1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ПРОЦЕНТАХ</a:t>
            </a:r>
            <a:endParaRPr lang="ru-RU" sz="1400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3638" y="1034978"/>
            <a:ext cx="33575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93729" y="951033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Крестьянские (фермерские) хозяйства</a:t>
            </a:r>
            <a:br>
              <a:rPr lang="ru-RU" sz="1200" b="1" dirty="0" smtClean="0">
                <a:latin typeface="Arial" pitchFamily="34" charset="0"/>
                <a:cs typeface="Arial" pitchFamily="34" charset="0"/>
              </a:rPr>
            </a:b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 индивидуальные предприниматели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2" descr="http://www.vshp2016.ru/img/logo-big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653384" cy="65338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698"/>
            <a:ext cx="2160000" cy="135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0"/>
          <a:stretch/>
        </p:blipFill>
        <p:spPr bwMode="auto">
          <a:xfrm>
            <a:off x="6367717" y="1658287"/>
            <a:ext cx="2160000" cy="107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4" name="Диаграмма 63"/>
          <p:cNvGraphicFramePr/>
          <p:nvPr>
            <p:extLst>
              <p:ext uri="{D42A27DB-BD31-4B8C-83A1-F6EECF244321}">
                <p14:modId xmlns:p14="http://schemas.microsoft.com/office/powerpoint/2010/main" val="2863624353"/>
              </p:ext>
            </p:extLst>
          </p:nvPr>
        </p:nvGraphicFramePr>
        <p:xfrm>
          <a:off x="4860032" y="3140968"/>
          <a:ext cx="4013655" cy="275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918430"/>
              </p:ext>
            </p:extLst>
          </p:nvPr>
        </p:nvGraphicFramePr>
        <p:xfrm>
          <a:off x="3995936" y="5198068"/>
          <a:ext cx="1656184" cy="53379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449960"/>
                <a:gridCol w="1206224"/>
              </a:tblGrid>
              <a:tr h="17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 4 лет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4D4A"/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4 - 8 лет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7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 лет</a:t>
                      </a:r>
                      <a:r>
                        <a:rPr lang="ru-RU" sz="10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и более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2267744" y="4336132"/>
            <a:ext cx="864096" cy="432048"/>
          </a:xfrm>
          <a:prstGeom prst="wedgeRectCallout">
            <a:avLst>
              <a:gd name="adj1" fmla="val -46186"/>
              <a:gd name="adj2" fmla="val -8961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2006</a:t>
            </a:r>
            <a:endParaRPr lang="ru-RU" sz="1400" dirty="0"/>
          </a:p>
        </p:txBody>
      </p:sp>
      <p:sp>
        <p:nvSpPr>
          <p:cNvPr id="68" name="Прямоугольная выноска 67"/>
          <p:cNvSpPr/>
          <p:nvPr/>
        </p:nvSpPr>
        <p:spPr>
          <a:xfrm>
            <a:off x="611560" y="3425155"/>
            <a:ext cx="864096" cy="432048"/>
          </a:xfrm>
          <a:prstGeom prst="wedgeRectCallout">
            <a:avLst>
              <a:gd name="adj1" fmla="val 92705"/>
              <a:gd name="adj2" fmla="val 492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2016</a:t>
            </a:r>
            <a:endParaRPr lang="ru-RU" sz="1400" dirty="0"/>
          </a:p>
        </p:txBody>
      </p:sp>
      <p:sp>
        <p:nvSpPr>
          <p:cNvPr id="70" name="Прямоугольная выноска 69"/>
          <p:cNvSpPr/>
          <p:nvPr/>
        </p:nvSpPr>
        <p:spPr>
          <a:xfrm>
            <a:off x="6444208" y="4336132"/>
            <a:ext cx="864096" cy="432048"/>
          </a:xfrm>
          <a:prstGeom prst="wedgeRectCallout">
            <a:avLst>
              <a:gd name="adj1" fmla="val -46186"/>
              <a:gd name="adj2" fmla="val -8961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2006</a:t>
            </a:r>
            <a:endParaRPr lang="ru-RU" sz="1400" dirty="0"/>
          </a:p>
        </p:txBody>
      </p:sp>
      <p:sp>
        <p:nvSpPr>
          <p:cNvPr id="71" name="Прямоугольная выноска 70"/>
          <p:cNvSpPr/>
          <p:nvPr/>
        </p:nvSpPr>
        <p:spPr>
          <a:xfrm>
            <a:off x="4788024" y="3425155"/>
            <a:ext cx="864096" cy="432048"/>
          </a:xfrm>
          <a:prstGeom prst="wedgeRectCallout">
            <a:avLst>
              <a:gd name="adj1" fmla="val 92705"/>
              <a:gd name="adj2" fmla="val 4927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2016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032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4" grpId="0">
        <p:bldAsOne/>
      </p:bldGraphic>
      <p:bldP spid="7" grpId="0" animBg="1"/>
      <p:bldP spid="68" grpId="0" animBg="1"/>
      <p:bldP spid="70" grpId="0" animBg="1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1600" y="1052736"/>
            <a:ext cx="6984776" cy="4824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5956" y="13003"/>
            <a:ext cx="843014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Окончательные итоги всероссийской сельскохозяйственной переписи 2016 года по краснодарскому краю</a:t>
            </a:r>
          </a:p>
          <a:p>
            <a:pPr algn="ctr"/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939" y="82662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43608" y="1152321"/>
            <a:ext cx="6836907" cy="4739759"/>
          </a:xfrm>
          <a:prstGeom prst="rect">
            <a:avLst/>
          </a:prstGeom>
          <a:solidFill>
            <a:schemeClr val="bg1"/>
          </a:solidFill>
          <a:ln w="28575">
            <a:solidFill>
              <a:srgbClr val="843F06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Courier New" pitchFamily="49" charset="0"/>
              <a:buChar char="o"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Том </a:t>
            </a:r>
            <a:r>
              <a:rPr lang="ru-RU" sz="12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Основные итоги Всероссийской сельскохозяйственной переписи 2016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года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 Краснодарскому краю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1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>
                <a:solidFill>
                  <a:srgbClr val="458A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"Основные итоги Всероссийской сельскохозяйственной переписи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 по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Краснодарскому краю"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Courier New" pitchFamily="49" charset="0"/>
              <a:buChar char="o"/>
            </a:pPr>
            <a:r>
              <a:rPr lang="ru-RU" sz="1200" b="1" i="1" dirty="0">
                <a:latin typeface="Arial" pitchFamily="34" charset="0"/>
                <a:cs typeface="Arial" pitchFamily="34" charset="0"/>
              </a:rPr>
              <a:t>Книга 2.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"Основные итоги Всероссийской сельскохозяйственной переписи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2016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года по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городским округам и муниципальным районам Краснодарского края"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Том 2.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Число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объектов Всероссийской сельскохозяйственной переписи 2016 года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 Трудовые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ресурсы и их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характеристика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Том </a:t>
            </a:r>
            <a:r>
              <a:rPr lang="ru-RU" sz="12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Земельные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ресурсы 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использование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Том 4.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Посевные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площади сельскохозяйственных культур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 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площади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многолетних насаждений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ягодных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культур</a:t>
            </a:r>
          </a:p>
          <a:p>
            <a:pPr marL="628650" lvl="1" indent="-17145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1.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"Площади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сельскохозяйственных культур и многолетних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насаждений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"</a:t>
            </a:r>
            <a:endParaRPr lang="ru-RU" sz="1200" i="1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Courier New" pitchFamily="49" charset="0"/>
              <a:buChar char="o"/>
            </a:pP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2.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 "Структура посевных площадей.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i="1" dirty="0" smtClean="0">
                <a:latin typeface="Arial" pitchFamily="34" charset="0"/>
                <a:cs typeface="Arial" pitchFamily="34" charset="0"/>
              </a:rPr>
            </a:b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 Группировки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объектов переписи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размеру посевных площадей"</a:t>
            </a:r>
          </a:p>
          <a:p>
            <a:pPr marL="171450" indent="-17145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Том </a:t>
            </a:r>
            <a:r>
              <a:rPr lang="ru-RU" sz="12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Поголовье сельскохозяйственных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животных</a:t>
            </a:r>
          </a:p>
          <a:p>
            <a:pPr marL="628650" lvl="1" indent="-17145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1.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 "Структура поголовья сельскохозяйственных </a:t>
            </a:r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животных"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Книга </a:t>
            </a:r>
            <a:r>
              <a:rPr lang="ru-RU" sz="1200" b="1" i="1" dirty="0">
                <a:latin typeface="Arial" pitchFamily="34" charset="0"/>
                <a:cs typeface="Arial" pitchFamily="34" charset="0"/>
              </a:rPr>
              <a:t>2.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 "Группировки объектов переписи по поголовью сельскохозяйственных животных"</a:t>
            </a:r>
          </a:p>
          <a:p>
            <a:pPr marL="171450" indent="-171450">
              <a:spcBef>
                <a:spcPts val="600"/>
              </a:spcBef>
              <a:buFont typeface="Courier New" pitchFamily="49" charset="0"/>
              <a:buChar char="o"/>
            </a:pPr>
            <a:r>
              <a:rPr lang="ru-RU" sz="1200" b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Том </a:t>
            </a:r>
            <a:r>
              <a:rPr lang="ru-RU" sz="12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 Технические средства, производственные помещения 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инфраструктура</a:t>
            </a:r>
          </a:p>
          <a:p>
            <a:pPr marL="171450" indent="-171450">
              <a:spcBef>
                <a:spcPts val="600"/>
              </a:spcBef>
              <a:buFont typeface="Courier New" pitchFamily="49" charset="0"/>
              <a:buChar char="o"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spcBef>
                <a:spcPts val="600"/>
              </a:spcBef>
              <a:buFont typeface="Courier New" pitchFamily="49" charset="0"/>
              <a:buChar char="o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http://www.vshp2016.ru/img/logo-bi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674" y="-1013"/>
            <a:ext cx="720000" cy="72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6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cxnSp>
        <p:nvCxnSpPr>
          <p:cNvPr id="2" name="Прямая соединительная линия 1"/>
          <p:cNvCxnSpPr/>
          <p:nvPr/>
        </p:nvCxnSpPr>
        <p:spPr>
          <a:xfrm>
            <a:off x="28919" y="1340768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8511" y="260060"/>
            <a:ext cx="8244408" cy="954079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УДЕЛЬНЫЙ ВЕС СЕЛЬСКОХОЗЯЙСТВЕННЫХ ОРГАНИЗАЦИЙ (ХОЗЯЙСТВ), 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ПОЛУЧИВШИХ СУБСИДИИ </a:t>
            </a: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(ДОТАЦИИ) И КРЕДИТНЫЕ СРЕДСТВА В 2015 Г.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процентах от общего числа организаций (хозяйств), соответствующей категории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осуществлявших сельскохозяйственную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деятельность)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67297698"/>
              </p:ext>
            </p:extLst>
          </p:nvPr>
        </p:nvGraphicFramePr>
        <p:xfrm>
          <a:off x="662709" y="1170014"/>
          <a:ext cx="7818581" cy="370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1321"/>
              </p:ext>
            </p:extLst>
          </p:nvPr>
        </p:nvGraphicFramePr>
        <p:xfrm>
          <a:off x="5727943" y="2303401"/>
          <a:ext cx="2194325" cy="3765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81941"/>
                <a:gridCol w="2012384"/>
              </a:tblGrid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Субсидии (дотации)</a:t>
                      </a:r>
                      <a:endParaRPr lang="ru-RU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73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Кредитные средства</a:t>
                      </a:r>
                      <a:endParaRPr lang="ru-RU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72378" y="4835287"/>
            <a:ext cx="2009675" cy="59734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Cельскохозяйственные организации, не относящиеся к субъектам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малого предпринимательства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98077" y="4888424"/>
            <a:ext cx="1349846" cy="3460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Малые предприятия 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(без микропредприятий)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047688" y="4911797"/>
            <a:ext cx="1344712" cy="2119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предприятия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456954" y="4866863"/>
            <a:ext cx="1368152" cy="3516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Крестьянские (фермерские) хозяйства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113138" y="4830746"/>
            <a:ext cx="995363" cy="4238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Индивидуальные предприниматели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982788" y="36750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2788" y="4132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82788" y="4589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1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УДЕЛЬНЫЙ ВЕС СЕЛЬСКОХОЗЯЙСТВЕННЫХ ОРГАНИЗАЦИЙ (ХОЗЯЙСТВ),</a:t>
            </a:r>
            <a:br>
              <a:rPr lang="ru-RU" sz="14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ПРИМЕНЯВШИХ ИННОВАЦИОННЫЕ ТЕХНОЛОГИИ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(на 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июля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года;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процентах от общего числа организаций (хозяйств),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осуществлявших сельскохозяйственную деятельность)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8919" y="1078007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52687222"/>
              </p:ext>
            </p:extLst>
          </p:nvPr>
        </p:nvGraphicFramePr>
        <p:xfrm>
          <a:off x="446685" y="1196752"/>
          <a:ext cx="84969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9552" y="4281933"/>
            <a:ext cx="3837283" cy="153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Сельскохозяйственные организации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44008" y="4276203"/>
            <a:ext cx="4233514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Крестьянские (фермерские) хозяйства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и индивидуальные предприниматели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708353"/>
              </p:ext>
            </p:extLst>
          </p:nvPr>
        </p:nvGraphicFramePr>
        <p:xfrm>
          <a:off x="971600" y="4653136"/>
          <a:ext cx="7761906" cy="16561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1702"/>
                <a:gridCol w="7430204"/>
              </a:tblGrid>
              <a:tr h="275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Капельная система орошения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Биологические методы защиты растений от вредителей и болезней</a:t>
                      </a:r>
                      <a:endParaRPr lang="ru-RU" sz="1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Система индивидуального кормления скота</a:t>
                      </a:r>
                      <a:endParaRPr lang="ru-RU" sz="1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Метод бесклеточного содержания птицы</a:t>
                      </a:r>
                      <a:endParaRPr lang="ru-RU" sz="1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Очистные сооружения на животноводческих фермах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Система водоотведения и очистки производственных стоков</a:t>
                      </a:r>
                      <a:endParaRPr lang="ru-RU" sz="1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Arial" pitchFamily="34" charset="0"/>
                          <a:cs typeface="Arial" pitchFamily="34" charset="0"/>
                        </a:rPr>
                        <a:t>Возобновляемые источники энергосбережения</a:t>
                      </a:r>
                      <a:endParaRPr lang="ru-RU" sz="10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7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Система точного вождения и дистанционного контроля качества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выполнения</a:t>
                      </a:r>
                      <a:r>
                        <a:rPr lang="en-US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технологических </a:t>
                      </a:r>
                      <a:r>
                        <a:rPr lang="ru-RU" sz="10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процессов</a:t>
                      </a:r>
                      <a:endParaRPr lang="ru-RU" sz="10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" name="Picture 2" descr="http://www.vshp2016.ru/img/logo-bi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09320"/>
            <a:ext cx="9144000" cy="523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8662" y="2500306"/>
            <a:ext cx="71134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1830" y="4571022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847" y="4571022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269" y="4571022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5043" y="4571022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7463" y="4571022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9442" y="4571022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1448" y="4571025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9371" y="4571022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1377" y="4571011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6078" y="4570999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601758881"/>
              </p:ext>
            </p:extLst>
          </p:nvPr>
        </p:nvGraphicFramePr>
        <p:xfrm>
          <a:off x="521554" y="548680"/>
          <a:ext cx="81008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84289" y="241849"/>
            <a:ext cx="85382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Число сельскохозяйственных производителей</a:t>
            </a:r>
          </a:p>
          <a:p>
            <a:pPr algn="ctr"/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(единиц)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535949" y="1519356"/>
            <a:ext cx="6568167" cy="2592490"/>
            <a:chOff x="1535949" y="1519356"/>
            <a:chExt cx="6568167" cy="2592490"/>
          </a:xfrm>
        </p:grpSpPr>
        <p:sp>
          <p:nvSpPr>
            <p:cNvPr id="21" name="Блок-схема: объединение 20"/>
            <p:cNvSpPr/>
            <p:nvPr/>
          </p:nvSpPr>
          <p:spPr>
            <a:xfrm>
              <a:off x="1535949" y="3927214"/>
              <a:ext cx="144019" cy="182862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TextBox 2"/>
            <p:cNvSpPr txBox="1"/>
            <p:nvPr/>
          </p:nvSpPr>
          <p:spPr>
            <a:xfrm>
              <a:off x="1621880" y="3879252"/>
              <a:ext cx="288038" cy="23259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23%</a:t>
              </a:r>
              <a:endPara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Блок-схема: объединение 22"/>
            <p:cNvSpPr/>
            <p:nvPr/>
          </p:nvSpPr>
          <p:spPr>
            <a:xfrm>
              <a:off x="3063131" y="3423158"/>
              <a:ext cx="144019" cy="182862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TextBox 2"/>
            <p:cNvSpPr txBox="1"/>
            <p:nvPr/>
          </p:nvSpPr>
          <p:spPr>
            <a:xfrm>
              <a:off x="3149062" y="3375196"/>
              <a:ext cx="288038" cy="23259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42%</a:t>
              </a:r>
              <a:endPara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Блок-схема: объединение 24"/>
            <p:cNvSpPr/>
            <p:nvPr/>
          </p:nvSpPr>
          <p:spPr>
            <a:xfrm>
              <a:off x="6641511" y="1567318"/>
              <a:ext cx="144019" cy="182862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TextBox 2"/>
            <p:cNvSpPr txBox="1"/>
            <p:nvPr/>
          </p:nvSpPr>
          <p:spPr>
            <a:xfrm>
              <a:off x="6727442" y="1519356"/>
              <a:ext cx="288038" cy="23259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2%</a:t>
              </a:r>
              <a:endPara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Блок-схема: объединение 26"/>
            <p:cNvSpPr/>
            <p:nvPr/>
          </p:nvSpPr>
          <p:spPr>
            <a:xfrm>
              <a:off x="7730147" y="3927214"/>
              <a:ext cx="144019" cy="182862"/>
            </a:xfrm>
            <a:prstGeom prst="flowChartMerg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TextBox 2"/>
            <p:cNvSpPr txBox="1"/>
            <p:nvPr/>
          </p:nvSpPr>
          <p:spPr>
            <a:xfrm>
              <a:off x="7816078" y="3879252"/>
              <a:ext cx="288038" cy="232594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27%</a:t>
              </a:r>
              <a:endParaRPr lang="ru-RU" sz="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4689450" y="3755739"/>
              <a:ext cx="504067" cy="212311"/>
            </a:xfrm>
            <a:prstGeom prst="rect">
              <a:avLst/>
            </a:prstGeom>
          </p:spPr>
          <p:txBody>
            <a:bodyPr wrap="non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9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3,7 раза</a:t>
              </a:r>
              <a:endParaRPr lang="ru-RU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>
              <a:off x="4570583" y="3784394"/>
              <a:ext cx="144019" cy="155002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25939" y="82662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297982"/>
              </a:clrFrom>
              <a:clrTo>
                <a:srgbClr val="29798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00" y="1796523"/>
            <a:ext cx="892800" cy="278122"/>
          </a:xfrm>
          <a:prstGeom prst="rect">
            <a:avLst/>
          </a:prstGeom>
        </p:spPr>
      </p:pic>
      <p:pic>
        <p:nvPicPr>
          <p:cNvPr id="35" name="Picture 2" descr="http://www.vshp2016.ru/img/logo-big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674" y="-1013"/>
            <a:ext cx="720000" cy="72000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28784993"/>
              </p:ext>
            </p:extLst>
          </p:nvPr>
        </p:nvGraphicFramePr>
        <p:xfrm>
          <a:off x="277459" y="826624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3" name="Прямая соединительная линия 32"/>
          <p:cNvCxnSpPr/>
          <p:nvPr/>
        </p:nvCxnSpPr>
        <p:spPr>
          <a:xfrm>
            <a:off x="1" y="76470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 descr="Presentatio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9881"/>
            <a:ext cx="534347" cy="53716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79237" y="140294"/>
            <a:ext cx="8264764" cy="523192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Число  сельскохозяйственных  производителей</a:t>
            </a:r>
            <a:br>
              <a:rPr lang="ru-RU" sz="1400" b="1" cap="all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>
                <a:latin typeface="Times New Roman" pitchFamily="18" charset="0"/>
                <a:cs typeface="Times New Roman" pitchFamily="18" charset="0"/>
              </a:rPr>
              <a:t>и удельный вес осуществлявших сельскохозяйственную деятельность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9810" y="4875733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827" y="4875733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5249" y="4875733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3023" y="4875733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443" y="4875733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7422" y="4875733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9428" y="4875736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7351" y="4875733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9357" y="4875722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2006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4058" y="4875710"/>
            <a:ext cx="500066" cy="1987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2016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80644"/>
              </p:ext>
            </p:extLst>
          </p:nvPr>
        </p:nvGraphicFramePr>
        <p:xfrm>
          <a:off x="159005" y="1277290"/>
          <a:ext cx="4392488" cy="714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2"/>
                <a:gridCol w="4104456"/>
              </a:tblGrid>
              <a:tr h="28803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Число организаций (хозяйств), единиц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Удельный вес организаций (хозяйств),</a:t>
                      </a:r>
                      <a:b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осуществлявших с/х деятельность, %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1409" y="1799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Численность работников, </a:t>
            </a:r>
          </a:p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занятых в сельскохозяйственном производстве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69880"/>
              </p:ext>
            </p:extLst>
          </p:nvPr>
        </p:nvGraphicFramePr>
        <p:xfrm>
          <a:off x="242534" y="1370751"/>
          <a:ext cx="7137777" cy="4575192"/>
        </p:xfrm>
        <a:graphic>
          <a:graphicData uri="http://schemas.openxmlformats.org/drawingml/2006/table">
            <a:tbl>
              <a:tblPr/>
              <a:tblGrid>
                <a:gridCol w="1377138"/>
                <a:gridCol w="1296144"/>
                <a:gridCol w="1584176"/>
                <a:gridCol w="1440160"/>
                <a:gridCol w="1440159"/>
              </a:tblGrid>
              <a:tr h="33597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 к 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ВСЕГО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209 799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110 825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- 98 974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52,8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СХО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177 263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86 919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- 90 344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49,0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КФХ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30 645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17 721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- 12 924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57,8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ИП</a:t>
                      </a:r>
                      <a:endParaRPr lang="ru-RU" sz="18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1 891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6 185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+ 4 294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0340" algn="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 3,3 раза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Picture 2" descr="http://www.vshp2016.ru/img/logo-big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828" y="-11976"/>
            <a:ext cx="720000" cy="720000"/>
          </a:xfrm>
          <a:prstGeom prst="rect">
            <a:avLst/>
          </a:prstGeom>
          <a:noFill/>
        </p:spPr>
      </p:pic>
      <p:pic>
        <p:nvPicPr>
          <p:cNvPr id="19" name="Рисунок 18" descr="к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369856"/>
            <a:ext cx="251856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manager.jpg"/>
          <p:cNvPicPr>
            <a:picLocks noChangeAspect="1"/>
          </p:cNvPicPr>
          <p:nvPr/>
        </p:nvPicPr>
        <p:blipFill>
          <a:blip r:embed="rId4" cstate="print"/>
          <a:srcRect r="45087"/>
          <a:stretch>
            <a:fillRect/>
          </a:stretch>
        </p:blipFill>
        <p:spPr>
          <a:xfrm>
            <a:off x="7460351" y="3928346"/>
            <a:ext cx="1672240" cy="2030175"/>
          </a:xfrm>
          <a:prstGeom prst="rect">
            <a:avLst/>
          </a:prstGeom>
        </p:spPr>
      </p:pic>
      <p:pic>
        <p:nvPicPr>
          <p:cNvPr id="23" name="Рисунок 22" descr="к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405162"/>
            <a:ext cx="251856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к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302277"/>
            <a:ext cx="251856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с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5199795"/>
            <a:ext cx="251856" cy="3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" y="76470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83292"/>
            <a:ext cx="9144000" cy="8929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737900030"/>
              </p:ext>
            </p:extLst>
          </p:nvPr>
        </p:nvGraphicFramePr>
        <p:xfrm>
          <a:off x="1450887" y="1412776"/>
          <a:ext cx="6858048" cy="329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Левая круглая скобка 2"/>
          <p:cNvSpPr/>
          <p:nvPr/>
        </p:nvSpPr>
        <p:spPr>
          <a:xfrm rot="16200000">
            <a:off x="2986804" y="3814499"/>
            <a:ext cx="285753" cy="1928828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СХО</a:t>
            </a:r>
            <a:endParaRPr lang="ru-RU" dirty="0"/>
          </a:p>
        </p:txBody>
      </p:sp>
      <p:sp>
        <p:nvSpPr>
          <p:cNvPr id="4" name="Левая круглая скобка 3"/>
          <p:cNvSpPr/>
          <p:nvPr/>
        </p:nvSpPr>
        <p:spPr>
          <a:xfrm rot="16200000">
            <a:off x="5880045" y="3850216"/>
            <a:ext cx="285750" cy="1857389"/>
          </a:xfrm>
          <a:prstGeom prst="leftBracke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/>
            <a:r>
              <a:rPr lang="ru-RU" dirty="0" smtClean="0"/>
              <a:t>КФХ и ИП</a:t>
            </a:r>
            <a:endParaRPr lang="ru-RU" dirty="0"/>
          </a:p>
        </p:txBody>
      </p:sp>
      <p:pic>
        <p:nvPicPr>
          <p:cNvPr id="5" name="Рисунок 4" descr="manager.jpg"/>
          <p:cNvPicPr>
            <a:picLocks noChangeAspect="1"/>
          </p:cNvPicPr>
          <p:nvPr/>
        </p:nvPicPr>
        <p:blipFill>
          <a:blip r:embed="rId3" cstate="print"/>
          <a:srcRect r="45087"/>
          <a:stretch>
            <a:fillRect/>
          </a:stretch>
        </p:blipFill>
        <p:spPr>
          <a:xfrm>
            <a:off x="0" y="2304023"/>
            <a:ext cx="1927440" cy="2340000"/>
          </a:xfrm>
          <a:prstGeom prst="rect">
            <a:avLst/>
          </a:prstGeom>
        </p:spPr>
      </p:pic>
      <p:pic>
        <p:nvPicPr>
          <p:cNvPr id="6" name="Рисунок 5" descr="manager.jpg"/>
          <p:cNvPicPr>
            <a:picLocks noChangeAspect="1"/>
          </p:cNvPicPr>
          <p:nvPr/>
        </p:nvPicPr>
        <p:blipFill>
          <a:blip r:embed="rId3" cstate="print"/>
          <a:srcRect l="52418"/>
          <a:stretch>
            <a:fillRect/>
          </a:stretch>
        </p:blipFill>
        <p:spPr>
          <a:xfrm>
            <a:off x="7462386" y="2434693"/>
            <a:ext cx="1670129" cy="234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" y="135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руководители, занятые в сельскохозяйственном производстве,   имеющие высшее образование, </a:t>
            </a:r>
            <a:r>
              <a:rPr lang="ru-RU" sz="1400" cap="all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процентах</a:t>
            </a:r>
          </a:p>
        </p:txBody>
      </p:sp>
      <p:pic>
        <p:nvPicPr>
          <p:cNvPr id="8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0063"/>
            <a:ext cx="720000" cy="720000"/>
          </a:xfrm>
          <a:prstGeom prst="rect">
            <a:avLst/>
          </a:prstGeom>
          <a:noFill/>
        </p:spPr>
      </p:pic>
      <p:pic>
        <p:nvPicPr>
          <p:cNvPr id="9" name="Рисунок 8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90330"/>
            <a:ext cx="9144000" cy="178592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" y="76470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3789040"/>
            <a:ext cx="791820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2006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7824" y="3185589"/>
            <a:ext cx="791820" cy="27699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6541" y="4116182"/>
            <a:ext cx="791820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81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2006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3650540"/>
            <a:ext cx="791820" cy="276999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ooo123.JPG"/>
          <p:cNvPicPr>
            <a:picLocks noChangeAspect="1"/>
          </p:cNvPicPr>
          <p:nvPr/>
        </p:nvPicPr>
        <p:blipFill>
          <a:blip r:embed="rId3" cstate="print">
            <a:lum bright="20000" contrast="-20000"/>
          </a:blip>
          <a:stretch>
            <a:fillRect/>
          </a:stretch>
        </p:blipFill>
        <p:spPr>
          <a:xfrm>
            <a:off x="0" y="2714620"/>
            <a:ext cx="9144000" cy="4143380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650646622"/>
              </p:ext>
            </p:extLst>
          </p:nvPr>
        </p:nvGraphicFramePr>
        <p:xfrm>
          <a:off x="1500166" y="1214422"/>
          <a:ext cx="550072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85688" y="135225"/>
            <a:ext cx="885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общая земельная площадь, </a:t>
            </a:r>
            <a:r>
              <a:rPr lang="ru-RU" sz="1600" cap="all" dirty="0"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гектаров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структура по категориям хозяйств, </a:t>
            </a:r>
            <a:r>
              <a:rPr lang="ru-RU" sz="1600" cap="all" dirty="0" smtClean="0">
                <a:latin typeface="Times New Roman" pitchFamily="18" charset="0"/>
                <a:cs typeface="Times New Roman" pitchFamily="18" charset="0"/>
              </a:rPr>
              <a:t>процентов</a:t>
            </a:r>
            <a:endParaRPr lang="ru-RU" sz="1400" cap="all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2214546" y="4429132"/>
          <a:ext cx="3000396" cy="928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28992" y="457200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5,0%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07056179"/>
              </p:ext>
            </p:extLst>
          </p:nvPr>
        </p:nvGraphicFramePr>
        <p:xfrm>
          <a:off x="1857356" y="1785926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7" name="Picture 2" descr="http://www.vshp2016.ru/img/logo-big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5674" y="-1013"/>
            <a:ext cx="720000" cy="720000"/>
          </a:xfrm>
          <a:prstGeom prst="rect">
            <a:avLst/>
          </a:prstGeom>
          <a:noFill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" y="76470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5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9" grpId="0">
        <p:bldAsOne/>
      </p:bldGraphic>
      <p:bldP spid="20" grpId="0"/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14290"/>
            <a:ext cx="87154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Структура сельскохозяйственных 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угодий </a:t>
            </a:r>
            <a:b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в хозяйствах всех категорий,  </a:t>
            </a:r>
          </a:p>
          <a:p>
            <a:pPr algn="ctr"/>
            <a:r>
              <a:rPr lang="ru-RU" sz="1400" cap="all" dirty="0">
                <a:latin typeface="Times New Roman" pitchFamily="18" charset="0"/>
                <a:cs typeface="Times New Roman" pitchFamily="18" charset="0"/>
              </a:rPr>
              <a:t>в процентах к итогу</a:t>
            </a:r>
          </a:p>
        </p:txBody>
      </p:sp>
      <p:pic>
        <p:nvPicPr>
          <p:cNvPr id="27" name="Picture 2" descr="http://www.vshp2016.ru/img/logo-big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343149843"/>
              </p:ext>
            </p:extLst>
          </p:nvPr>
        </p:nvGraphicFramePr>
        <p:xfrm>
          <a:off x="1259631" y="952788"/>
          <a:ext cx="6717061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" y="1014509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636443"/>
            <a:ext cx="9144000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122155"/>
            <a:ext cx="8820473" cy="307748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/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посевная площадь</a:t>
            </a:r>
            <a:r>
              <a:rPr lang="en-US" sz="1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в хозяйствах всех категорий</a:t>
            </a:r>
            <a:endParaRPr lang="ru-RU" sz="1400" b="1" cap="all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" y="764704"/>
            <a:ext cx="9144000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http://www.vshp2016.ru/img/logo-big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100"/>
            <a:ext cx="720000" cy="720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8238721"/>
              </p:ext>
            </p:extLst>
          </p:nvPr>
        </p:nvGraphicFramePr>
        <p:xfrm>
          <a:off x="736718" y="2499493"/>
          <a:ext cx="7395772" cy="367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6525344"/>
            <a:ext cx="1306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КРАСНОДАРСТАТ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94849772"/>
              </p:ext>
            </p:extLst>
          </p:nvPr>
        </p:nvGraphicFramePr>
        <p:xfrm>
          <a:off x="4860032" y="2488833"/>
          <a:ext cx="2917641" cy="2754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1052736"/>
            <a:ext cx="7776863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ПОСЕВНАЯ ПЛОЩАДЬ, </a:t>
            </a:r>
            <a:r>
              <a:rPr lang="ru-RU" sz="1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ТЫСЯЧ ГЕКТАРОВ</a:t>
            </a:r>
          </a:p>
          <a:p>
            <a:pPr algn="ctr">
              <a:spcAft>
                <a:spcPts val="1200"/>
              </a:spcAft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2006 году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3564,8                    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2016 году – 3670,8</a:t>
            </a:r>
          </a:p>
          <a:p>
            <a:pPr algn="ctr"/>
            <a:r>
              <a:rPr lang="ru-RU" b="1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посевных площадей по категориям хозяйств, </a:t>
            </a:r>
            <a:r>
              <a:rPr lang="ru-RU" sz="1600" i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процентов</a:t>
            </a:r>
            <a:endParaRPr lang="ru-RU" sz="1600" i="1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07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5873</TotalTime>
  <Words>861</Words>
  <Application>Microsoft Office PowerPoint</Application>
  <PresentationFormat>Экран (4:3)</PresentationFormat>
  <Paragraphs>387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ОКОНЧАТЕЛЬНЫЕ ИТОГИ  Всероссийской сельскохозяйственной переписи 2016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Краснодарстат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inform</dc:creator>
  <cp:lastModifiedBy>P23_HilkoEN</cp:lastModifiedBy>
  <cp:revision>751</cp:revision>
  <cp:lastPrinted>2018-12-14T06:13:18Z</cp:lastPrinted>
  <dcterms:created xsi:type="dcterms:W3CDTF">2017-09-25T12:22:03Z</dcterms:created>
  <dcterms:modified xsi:type="dcterms:W3CDTF">2018-12-21T09:19:56Z</dcterms:modified>
</cp:coreProperties>
</file>